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7" r:id="rId2"/>
    <p:sldId id="259" r:id="rId3"/>
    <p:sldId id="260" r:id="rId4"/>
    <p:sldId id="258" r:id="rId5"/>
    <p:sldId id="263" r:id="rId6"/>
    <p:sldId id="265" r:id="rId7"/>
    <p:sldId id="267" r:id="rId8"/>
    <p:sldId id="269" r:id="rId9"/>
    <p:sldId id="272" r:id="rId10"/>
    <p:sldId id="274" r:id="rId11"/>
    <p:sldId id="276" r:id="rId12"/>
    <p:sldId id="278" r:id="rId13"/>
    <p:sldId id="280" r:id="rId14"/>
    <p:sldId id="292" r:id="rId15"/>
    <p:sldId id="294" r:id="rId16"/>
    <p:sldId id="296" r:id="rId17"/>
    <p:sldId id="298" r:id="rId18"/>
    <p:sldId id="300" r:id="rId19"/>
    <p:sldId id="302" r:id="rId20"/>
    <p:sldId id="304" r:id="rId21"/>
    <p:sldId id="306" r:id="rId22"/>
    <p:sldId id="308" r:id="rId23"/>
    <p:sldId id="310" r:id="rId24"/>
    <p:sldId id="311" r:id="rId25"/>
    <p:sldId id="312" r:id="rId26"/>
    <p:sldId id="313" r:id="rId27"/>
    <p:sldId id="314" r:id="rId28"/>
    <p:sldId id="315" r:id="rId29"/>
    <p:sldId id="316" r:id="rId30"/>
    <p:sldId id="317" r:id="rId31"/>
    <p:sldId id="319" r:id="rId32"/>
    <p:sldId id="321" r:id="rId3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石秀峰" initials="石秀峰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9-21T21:42:14.781" idx="1">
    <p:pos x="5626" y="1191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42C6BBB-D165-4EEE-B2BF-52515F52A69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458972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21E274-9DF5-467E-BF00-BEE70CF1727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48917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4AD91-32EA-447F-90E2-1580DB341B4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52005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4E75F-AAEF-41DC-8772-A78490AE436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23256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9B298-9B07-4E09-8718-29D107A1D90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56648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06E0C8-BFD8-449B-9EEF-41237B61CA4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61075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1E86B-D26D-4DD0-B6F5-D9F8BA7582F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21049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276497-7B39-4F29-B71F-597BAF0D62C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4312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BB42CA-B387-421F-824B-5EA9EB4F8A8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21071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7B2C86-3CE8-4F77-ADFD-4693C2AA30E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85586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81B4B-3EAA-4D27-83CE-C7AECDC289D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10546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A0F193-3D2D-4393-8A9F-25B2958575C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17240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C0E1C80-0111-451B-9EAB-608BB77829D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3600"/>
              <a:t>                       </a:t>
            </a:r>
            <a:r>
              <a:rPr lang="en-US" altLang="zh-CN" sz="4000">
                <a:solidFill>
                  <a:srgbClr val="FF3300"/>
                </a:solidFill>
              </a:rPr>
              <a:t>than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95288" y="3186113"/>
            <a:ext cx="85344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/>
              <a:t>连词，意为“比”， 用于引出比较的</a:t>
            </a:r>
          </a:p>
          <a:p>
            <a:r>
              <a:rPr lang="zh-CN" altLang="en-US" sz="4400"/>
              <a:t>第二部分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4"/>
          <p:cNvSpPr>
            <a:spLocks noChangeArrowheads="1" noChangeShapeType="1" noTextEdit="1"/>
          </p:cNvSpPr>
          <p:nvPr/>
        </p:nvSpPr>
        <p:spPr bwMode="auto">
          <a:xfrm>
            <a:off x="2735263" y="333375"/>
            <a:ext cx="3924300" cy="7921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1537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99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Exercises</a:t>
            </a:r>
            <a:endParaRPr lang="zh-CN" altLang="en-US" sz="4000" b="1" kern="10">
              <a:ln w="9525">
                <a:solidFill>
                  <a:srgbClr val="99CC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1260475" y="1412875"/>
            <a:ext cx="66246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写出下列单词的比较级。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255713" y="1989138"/>
            <a:ext cx="2524125" cy="437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funny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quiet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serious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smart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outgoing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quickly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851275" y="1989138"/>
            <a:ext cx="3036888" cy="434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funn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ier</a:t>
            </a:r>
            <a:endParaRPr lang="en-US" altLang="zh-CN" sz="3600" b="1">
              <a:latin typeface="Times New Roman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quiet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er</a:t>
            </a:r>
            <a:endParaRPr lang="en-US" altLang="zh-CN" sz="3600" b="1">
              <a:latin typeface="Times New Roman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</a:t>
            </a:r>
            <a:r>
              <a:rPr lang="en-US" altLang="zh-CN" sz="3600" b="1">
                <a:latin typeface="Times New Roman" pitchFamily="18" charset="0"/>
              </a:rPr>
              <a:t> serious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smart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er</a:t>
            </a:r>
            <a:endParaRPr lang="en-US" altLang="zh-CN" sz="3600" b="1">
              <a:latin typeface="Times New Roman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</a:t>
            </a:r>
            <a:r>
              <a:rPr lang="en-US" altLang="zh-CN" sz="3600" b="1">
                <a:latin typeface="Times New Roman" pitchFamily="18" charset="0"/>
              </a:rPr>
              <a:t> outgoing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</a:t>
            </a:r>
            <a:r>
              <a:rPr lang="en-US" altLang="zh-CN" sz="3600" b="1">
                <a:latin typeface="Times New Roman" pitchFamily="18" charset="0"/>
              </a:rPr>
              <a:t> quickly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21507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979613" y="1196975"/>
            <a:ext cx="3600450" cy="437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tall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nice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big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funny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outgoing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old</a:t>
            </a:r>
          </a:p>
        </p:txBody>
      </p:sp>
      <p:sp>
        <p:nvSpPr>
          <p:cNvPr id="162819" name="Text Box 3"/>
          <p:cNvSpPr txBox="1">
            <a:spLocks noChangeArrowheads="1"/>
          </p:cNvSpPr>
          <p:nvPr/>
        </p:nvSpPr>
        <p:spPr bwMode="auto">
          <a:xfrm>
            <a:off x="4283075" y="4941888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3600" b="1">
                <a:solidFill>
                  <a:schemeClr val="accent2"/>
                </a:solidFill>
                <a:latin typeface="Times New Roman" pitchFamily="18" charset="0"/>
              </a:rPr>
              <a:t> old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er</a:t>
            </a:r>
          </a:p>
        </p:txBody>
      </p:sp>
      <p:sp>
        <p:nvSpPr>
          <p:cNvPr id="162822" name="Rectangle 6"/>
          <p:cNvSpPr>
            <a:spLocks noChangeArrowheads="1"/>
          </p:cNvSpPr>
          <p:nvPr/>
        </p:nvSpPr>
        <p:spPr bwMode="auto">
          <a:xfrm>
            <a:off x="4354513" y="1344613"/>
            <a:ext cx="1225550" cy="571500"/>
          </a:xfrm>
          <a:prstGeom prst="rect">
            <a:avLst/>
          </a:prstGeom>
          <a:noFill/>
          <a:ln w="12700" cap="rnd">
            <a:noFill/>
            <a:prstDash val="sysDot"/>
            <a:miter lim="800000"/>
            <a:headEnd/>
            <a:tailEnd/>
          </a:ln>
          <a:effectLst>
            <a:outerShdw dist="35921" dir="2700000" sy="50000" kx="2115830" algn="bl" rotWithShape="0">
              <a:srgbClr val="C0C0C0"/>
            </a:outerShdw>
          </a:effectLst>
        </p:spPr>
        <p:txBody>
          <a:bodyPr wrap="none" tIns="10800" bIns="10800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chemeClr val="accent2"/>
                </a:solidFill>
                <a:latin typeface="Times New Roman" pitchFamily="18" charset="0"/>
              </a:rPr>
              <a:t>tall</a:t>
            </a: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er</a:t>
            </a:r>
          </a:p>
        </p:txBody>
      </p:sp>
      <p:sp>
        <p:nvSpPr>
          <p:cNvPr id="162823" name="Rectangle 7"/>
          <p:cNvSpPr>
            <a:spLocks noChangeArrowheads="1"/>
          </p:cNvSpPr>
          <p:nvPr/>
        </p:nvSpPr>
        <p:spPr bwMode="auto">
          <a:xfrm>
            <a:off x="4356100" y="2060575"/>
            <a:ext cx="1584325" cy="571500"/>
          </a:xfrm>
          <a:prstGeom prst="rect">
            <a:avLst/>
          </a:prstGeom>
          <a:noFill/>
          <a:ln w="12700" cap="rnd">
            <a:noFill/>
            <a:prstDash val="sysDot"/>
            <a:miter lim="800000"/>
            <a:headEnd/>
            <a:tailEnd/>
          </a:ln>
          <a:effectLst>
            <a:outerShdw dist="35921" dir="2700000" sy="50000" kx="2115830" algn="bl" rotWithShape="0">
              <a:srgbClr val="C0C0C0"/>
            </a:outerShdw>
          </a:effectLst>
        </p:spPr>
        <p:txBody>
          <a:bodyPr tIns="10800" bIns="10800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chemeClr val="accent2"/>
                </a:solidFill>
                <a:latin typeface="Times New Roman" pitchFamily="18" charset="0"/>
              </a:rPr>
              <a:t>nice</a:t>
            </a: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r</a:t>
            </a:r>
          </a:p>
        </p:txBody>
      </p:sp>
      <p:sp>
        <p:nvSpPr>
          <p:cNvPr id="162824" name="Rectangle 8"/>
          <p:cNvSpPr>
            <a:spLocks noChangeArrowheads="1"/>
          </p:cNvSpPr>
          <p:nvPr/>
        </p:nvSpPr>
        <p:spPr bwMode="auto">
          <a:xfrm>
            <a:off x="4367213" y="2781300"/>
            <a:ext cx="1428750" cy="571500"/>
          </a:xfrm>
          <a:prstGeom prst="rect">
            <a:avLst/>
          </a:prstGeom>
          <a:noFill/>
          <a:ln w="12700" cap="rnd">
            <a:noFill/>
            <a:prstDash val="sysDot"/>
            <a:miter lim="800000"/>
            <a:headEnd/>
            <a:tailEnd/>
          </a:ln>
          <a:effectLst>
            <a:outerShdw dist="35921" dir="2700000" sy="50000" kx="2115830" algn="bl" rotWithShape="0">
              <a:srgbClr val="C0C0C0"/>
            </a:outerShdw>
          </a:effectLst>
        </p:spPr>
        <p:txBody>
          <a:bodyPr wrap="none" tIns="10800" bIns="10800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chemeClr val="accent2"/>
                </a:solidFill>
                <a:latin typeface="Times New Roman" pitchFamily="18" charset="0"/>
              </a:rPr>
              <a:t>big</a:t>
            </a: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ger</a:t>
            </a:r>
          </a:p>
        </p:txBody>
      </p:sp>
      <p:sp>
        <p:nvSpPr>
          <p:cNvPr id="162825" name="Rectangle 9"/>
          <p:cNvSpPr>
            <a:spLocks noChangeArrowheads="1"/>
          </p:cNvSpPr>
          <p:nvPr/>
        </p:nvSpPr>
        <p:spPr bwMode="auto">
          <a:xfrm>
            <a:off x="4354513" y="3500438"/>
            <a:ext cx="1631950" cy="571500"/>
          </a:xfrm>
          <a:prstGeom prst="rect">
            <a:avLst/>
          </a:prstGeom>
          <a:noFill/>
          <a:ln w="12700" cap="rnd">
            <a:noFill/>
            <a:prstDash val="sysDot"/>
            <a:miter lim="800000"/>
            <a:headEnd/>
            <a:tailEnd/>
          </a:ln>
          <a:effectLst>
            <a:outerShdw dist="35921" dir="2700000" sy="50000" kx="2115830" algn="bl" rotWithShape="0">
              <a:srgbClr val="C0C0C0"/>
            </a:outerShdw>
          </a:effectLst>
        </p:spPr>
        <p:txBody>
          <a:bodyPr wrap="none" tIns="10800" bIns="10800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chemeClr val="accent2"/>
                </a:solidFill>
                <a:latin typeface="Times New Roman" pitchFamily="18" charset="0"/>
              </a:rPr>
              <a:t>funn</a:t>
            </a: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ier</a:t>
            </a:r>
          </a:p>
        </p:txBody>
      </p:sp>
      <p:sp>
        <p:nvSpPr>
          <p:cNvPr id="162826" name="Rectangle 10"/>
          <p:cNvSpPr>
            <a:spLocks noChangeArrowheads="1"/>
          </p:cNvSpPr>
          <p:nvPr/>
        </p:nvSpPr>
        <p:spPr bwMode="auto">
          <a:xfrm>
            <a:off x="4364038" y="4221163"/>
            <a:ext cx="3016250" cy="571500"/>
          </a:xfrm>
          <a:prstGeom prst="rect">
            <a:avLst/>
          </a:prstGeom>
          <a:noFill/>
          <a:ln w="12700" cap="rnd">
            <a:noFill/>
            <a:prstDash val="sysDot"/>
            <a:miter lim="800000"/>
            <a:headEnd/>
            <a:tailEnd/>
          </a:ln>
          <a:effectLst>
            <a:outerShdw dist="35921" dir="2700000" sy="50000" kx="2115830" algn="bl" rotWithShape="0">
              <a:srgbClr val="C0C0C0"/>
            </a:outerShdw>
          </a:effectLst>
        </p:spPr>
        <p:txBody>
          <a:bodyPr wrap="none" tIns="10800" bIns="10800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more</a:t>
            </a:r>
            <a:r>
              <a:rPr lang="en-US" altLang="zh-CN" sz="3600" b="1" dirty="0">
                <a:solidFill>
                  <a:schemeClr val="accent2"/>
                </a:solidFill>
                <a:latin typeface="Times New Roman" pitchFamily="18" charset="0"/>
              </a:rPr>
              <a:t> outgoing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2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2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2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2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2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2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162819" grpId="0" autoUpdateAnimBg="0"/>
      <p:bldP spid="162822" grpId="0" autoUpdateAnimBg="0"/>
      <p:bldP spid="162823" grpId="0" autoUpdateAnimBg="0"/>
      <p:bldP spid="162824" grpId="0" autoUpdateAnimBg="0"/>
      <p:bldP spid="162825" grpId="0" autoUpdateAnimBg="0"/>
      <p:bldP spid="16282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1403350" y="836613"/>
            <a:ext cx="2592388" cy="509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late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expensive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thin 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smart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high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fat 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interesting</a:t>
            </a:r>
          </a:p>
        </p:txBody>
      </p:sp>
      <p:sp>
        <p:nvSpPr>
          <p:cNvPr id="162821" name="Text Box 5"/>
          <p:cNvSpPr txBox="1">
            <a:spLocks noChangeArrowheads="1"/>
          </p:cNvSpPr>
          <p:nvPr/>
        </p:nvSpPr>
        <p:spPr bwMode="auto">
          <a:xfrm>
            <a:off x="4392613" y="5372100"/>
            <a:ext cx="370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</a:t>
            </a:r>
            <a:r>
              <a:rPr lang="en-US" altLang="zh-CN" sz="3600" b="1">
                <a:solidFill>
                  <a:schemeClr val="accent2"/>
                </a:solidFill>
                <a:latin typeface="Times New Roman" pitchFamily="18" charset="0"/>
              </a:rPr>
              <a:t> interesting</a:t>
            </a:r>
          </a:p>
        </p:txBody>
      </p:sp>
      <p:sp>
        <p:nvSpPr>
          <p:cNvPr id="162831" name="Rectangle 15"/>
          <p:cNvSpPr>
            <a:spLocks noChangeArrowheads="1"/>
          </p:cNvSpPr>
          <p:nvPr/>
        </p:nvSpPr>
        <p:spPr bwMode="auto">
          <a:xfrm>
            <a:off x="4356100" y="912813"/>
            <a:ext cx="1343025" cy="571500"/>
          </a:xfrm>
          <a:prstGeom prst="rect">
            <a:avLst/>
          </a:prstGeom>
          <a:noFill/>
          <a:ln w="12700" cap="rnd">
            <a:noFill/>
            <a:prstDash val="sysDot"/>
            <a:miter lim="800000"/>
            <a:headEnd/>
            <a:tailEnd/>
          </a:ln>
          <a:effectLst>
            <a:outerShdw dist="35921" dir="2700000" sy="50000" kx="2115830" algn="bl" rotWithShape="0">
              <a:srgbClr val="C0C0C0"/>
            </a:outerShdw>
          </a:effectLst>
        </p:spPr>
        <p:txBody>
          <a:bodyPr tIns="10800" bIns="10800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chemeClr val="accent2"/>
                </a:solidFill>
                <a:latin typeface="Times New Roman" pitchFamily="18" charset="0"/>
              </a:rPr>
              <a:t>late</a:t>
            </a: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r</a:t>
            </a:r>
          </a:p>
        </p:txBody>
      </p:sp>
      <p:sp>
        <p:nvSpPr>
          <p:cNvPr id="162832" name="Rectangle 16"/>
          <p:cNvSpPr>
            <a:spLocks noChangeArrowheads="1"/>
          </p:cNvSpPr>
          <p:nvPr/>
        </p:nvSpPr>
        <p:spPr bwMode="auto">
          <a:xfrm>
            <a:off x="4357688" y="1704975"/>
            <a:ext cx="3455987" cy="571500"/>
          </a:xfrm>
          <a:prstGeom prst="rect">
            <a:avLst/>
          </a:prstGeom>
          <a:noFill/>
          <a:ln w="12700" cap="rnd">
            <a:noFill/>
            <a:prstDash val="sysDot"/>
            <a:miter lim="800000"/>
            <a:headEnd/>
            <a:tailEnd/>
          </a:ln>
          <a:effectLst>
            <a:outerShdw dist="35921" dir="2700000" sy="50000" kx="2115830" algn="bl" rotWithShape="0">
              <a:srgbClr val="C0C0C0"/>
            </a:outerShdw>
          </a:effectLst>
        </p:spPr>
        <p:txBody>
          <a:bodyPr tIns="10800" bIns="10800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more</a:t>
            </a:r>
            <a:r>
              <a:rPr lang="en-US" altLang="zh-CN" sz="3600" b="1" dirty="0">
                <a:solidFill>
                  <a:schemeClr val="accent2"/>
                </a:solidFill>
                <a:latin typeface="Times New Roman" pitchFamily="18" charset="0"/>
              </a:rPr>
              <a:t> expensive</a:t>
            </a:r>
          </a:p>
        </p:txBody>
      </p:sp>
      <p:sp>
        <p:nvSpPr>
          <p:cNvPr id="162833" name="Rectangle 17"/>
          <p:cNvSpPr>
            <a:spLocks noChangeArrowheads="1"/>
          </p:cNvSpPr>
          <p:nvPr/>
        </p:nvSpPr>
        <p:spPr bwMode="auto">
          <a:xfrm>
            <a:off x="4356100" y="2419350"/>
            <a:ext cx="1993900" cy="571500"/>
          </a:xfrm>
          <a:prstGeom prst="rect">
            <a:avLst/>
          </a:prstGeom>
          <a:noFill/>
          <a:ln w="12700" cap="rnd">
            <a:noFill/>
            <a:prstDash val="sysDot"/>
            <a:miter lim="800000"/>
            <a:headEnd/>
            <a:tailEnd/>
          </a:ln>
          <a:effectLst>
            <a:outerShdw dist="35921" dir="2700000" sy="50000" kx="2115830" algn="bl" rotWithShape="0">
              <a:srgbClr val="C0C0C0"/>
            </a:outerShdw>
          </a:effectLst>
        </p:spPr>
        <p:txBody>
          <a:bodyPr tIns="10800" bIns="10800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chemeClr val="accent2"/>
                </a:solidFill>
                <a:latin typeface="Times New Roman" pitchFamily="18" charset="0"/>
              </a:rPr>
              <a:t>thin</a:t>
            </a: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ner</a:t>
            </a:r>
          </a:p>
        </p:txBody>
      </p:sp>
      <p:sp>
        <p:nvSpPr>
          <p:cNvPr id="162836" name="Rectangle 20"/>
          <p:cNvSpPr>
            <a:spLocks noChangeArrowheads="1"/>
          </p:cNvSpPr>
          <p:nvPr/>
        </p:nvSpPr>
        <p:spPr bwMode="auto">
          <a:xfrm>
            <a:off x="4356100" y="3140075"/>
            <a:ext cx="2119313" cy="571500"/>
          </a:xfrm>
          <a:prstGeom prst="rect">
            <a:avLst/>
          </a:prstGeom>
          <a:noFill/>
          <a:ln w="12700" cap="rnd">
            <a:noFill/>
            <a:prstDash val="sysDot"/>
            <a:miter lim="800000"/>
            <a:headEnd/>
            <a:tailEnd/>
          </a:ln>
          <a:effectLst>
            <a:outerShdw dist="35921" dir="2700000" sy="50000" kx="2115830" algn="bl" rotWithShape="0">
              <a:srgbClr val="C0C0C0"/>
            </a:outerShdw>
          </a:effectLst>
        </p:spPr>
        <p:txBody>
          <a:bodyPr tIns="10800" bIns="10800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chemeClr val="accent2"/>
                </a:solidFill>
                <a:latin typeface="Times New Roman" pitchFamily="18" charset="0"/>
              </a:rPr>
              <a:t>smart</a:t>
            </a: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er</a:t>
            </a:r>
          </a:p>
        </p:txBody>
      </p:sp>
      <p:sp>
        <p:nvSpPr>
          <p:cNvPr id="162837" name="Rectangle 21"/>
          <p:cNvSpPr>
            <a:spLocks noChangeArrowheads="1"/>
          </p:cNvSpPr>
          <p:nvPr/>
        </p:nvSpPr>
        <p:spPr bwMode="auto">
          <a:xfrm>
            <a:off x="4356100" y="3937000"/>
            <a:ext cx="1778000" cy="571500"/>
          </a:xfrm>
          <a:prstGeom prst="rect">
            <a:avLst/>
          </a:prstGeom>
          <a:noFill/>
          <a:ln w="12700" cap="rnd">
            <a:noFill/>
            <a:prstDash val="sysDot"/>
            <a:miter lim="800000"/>
            <a:headEnd/>
            <a:tailEnd/>
          </a:ln>
          <a:effectLst>
            <a:outerShdw dist="35921" dir="2700000" sy="50000" kx="2115830" algn="bl" rotWithShape="0">
              <a:srgbClr val="C0C0C0"/>
            </a:outerShdw>
          </a:effectLst>
        </p:spPr>
        <p:txBody>
          <a:bodyPr tIns="10800" bIns="10800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chemeClr val="accent2"/>
                </a:solidFill>
                <a:latin typeface="Times New Roman" pitchFamily="18" charset="0"/>
              </a:rPr>
              <a:t>high</a:t>
            </a: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er</a:t>
            </a:r>
          </a:p>
        </p:txBody>
      </p:sp>
      <p:sp>
        <p:nvSpPr>
          <p:cNvPr id="162839" name="Rectangle 23"/>
          <p:cNvSpPr>
            <a:spLocks noChangeArrowheads="1"/>
          </p:cNvSpPr>
          <p:nvPr/>
        </p:nvSpPr>
        <p:spPr bwMode="auto">
          <a:xfrm>
            <a:off x="4356100" y="4651375"/>
            <a:ext cx="1560513" cy="571500"/>
          </a:xfrm>
          <a:prstGeom prst="rect">
            <a:avLst/>
          </a:prstGeom>
          <a:noFill/>
          <a:ln w="12700" cap="rnd">
            <a:noFill/>
            <a:prstDash val="sysDot"/>
            <a:miter lim="800000"/>
            <a:headEnd/>
            <a:tailEnd/>
          </a:ln>
          <a:effectLst>
            <a:outerShdw dist="35921" dir="2700000" sy="50000" kx="2115830" algn="bl" rotWithShape="0">
              <a:srgbClr val="C0C0C0"/>
            </a:outerShdw>
          </a:effectLst>
        </p:spPr>
        <p:txBody>
          <a:bodyPr tIns="10800" bIns="10800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chemeClr val="accent2"/>
                </a:solidFill>
                <a:latin typeface="Times New Roman" pitchFamily="18" charset="0"/>
              </a:rPr>
              <a:t>fat</a:t>
            </a: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ter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2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2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2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62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2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62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2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162821" grpId="0" autoUpdateAnimBg="0"/>
      <p:bldP spid="162831" grpId="0" autoUpdateAnimBg="0"/>
      <p:bldP spid="162832" grpId="0" autoUpdateAnimBg="0"/>
      <p:bldP spid="162833" grpId="0" autoUpdateAnimBg="0"/>
      <p:bldP spid="162836" grpId="0" autoUpdateAnimBg="0"/>
      <p:bldP spid="162837" grpId="0" autoUpdateAnimBg="0"/>
      <p:bldP spid="162839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819150"/>
            <a:ext cx="8229600" cy="3330575"/>
          </a:xfrm>
        </p:spPr>
        <p:txBody>
          <a:bodyPr/>
          <a:lstStyle/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800" b="1">
                <a:solidFill>
                  <a:srgbClr val="0000CC"/>
                </a:solidFill>
                <a:ea typeface="黑体" pitchFamily="49" charset="-122"/>
              </a:rPr>
              <a:t>四</a:t>
            </a:r>
            <a:r>
              <a:rPr lang="en-US" altLang="zh-CN" sz="3800" b="1">
                <a:solidFill>
                  <a:srgbClr val="0000CC"/>
                </a:solidFill>
                <a:ea typeface="黑体" pitchFamily="49" charset="-122"/>
              </a:rPr>
              <a:t>.</a:t>
            </a:r>
            <a:r>
              <a:rPr lang="zh-CN" altLang="en-US" sz="3800" b="1">
                <a:solidFill>
                  <a:srgbClr val="0000CC"/>
                </a:solidFill>
                <a:ea typeface="黑体" pitchFamily="49" charset="-122"/>
              </a:rPr>
              <a:t>用法</a:t>
            </a:r>
            <a:r>
              <a:rPr lang="en-US" altLang="zh-CN" sz="3800" b="1">
                <a:solidFill>
                  <a:srgbClr val="0000CC"/>
                </a:solidFill>
                <a:ea typeface="黑体" pitchFamily="49" charset="-122"/>
              </a:rPr>
              <a:t>.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800" b="1">
                <a:solidFill>
                  <a:srgbClr val="0000CC"/>
                </a:solidFill>
                <a:ea typeface="黑体" pitchFamily="49" charset="-122"/>
              </a:rPr>
              <a:t>1.</a:t>
            </a:r>
            <a:r>
              <a:rPr lang="zh-CN" altLang="en-US" sz="3800" b="1">
                <a:solidFill>
                  <a:srgbClr val="0000CC"/>
                </a:solidFill>
                <a:ea typeface="黑体" pitchFamily="49" charset="-122"/>
              </a:rPr>
              <a:t>和</a:t>
            </a:r>
            <a:r>
              <a:rPr lang="en-US" altLang="zh-CN" sz="3800" b="1">
                <a:solidFill>
                  <a:srgbClr val="0000CC"/>
                </a:solidFill>
                <a:ea typeface="黑体" pitchFamily="49" charset="-122"/>
              </a:rPr>
              <a:t>than</a:t>
            </a:r>
            <a:r>
              <a:rPr lang="zh-CN" altLang="en-US" sz="3800" b="1">
                <a:solidFill>
                  <a:srgbClr val="0000CC"/>
                </a:solidFill>
                <a:ea typeface="黑体" pitchFamily="49" charset="-122"/>
              </a:rPr>
              <a:t>连用表示两者比较。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800" b="1">
                <a:solidFill>
                  <a:srgbClr val="0000CC"/>
                </a:solidFill>
                <a:ea typeface="黑体" pitchFamily="49" charset="-122"/>
              </a:rPr>
              <a:t>  主语</a:t>
            </a:r>
            <a:r>
              <a:rPr lang="en-US" altLang="zh-CN" sz="3800" b="1">
                <a:solidFill>
                  <a:srgbClr val="0000CC"/>
                </a:solidFill>
                <a:ea typeface="黑体" pitchFamily="49" charset="-122"/>
              </a:rPr>
              <a:t>A+</a:t>
            </a:r>
            <a:r>
              <a:rPr lang="zh-CN" altLang="en-US" sz="3800" b="1">
                <a:solidFill>
                  <a:srgbClr val="0000CC"/>
                </a:solidFill>
                <a:ea typeface="黑体" pitchFamily="49" charset="-122"/>
              </a:rPr>
              <a:t>谓语动词</a:t>
            </a:r>
            <a:r>
              <a:rPr lang="en-US" altLang="zh-CN" sz="3800" b="1">
                <a:solidFill>
                  <a:srgbClr val="0000CC"/>
                </a:solidFill>
                <a:ea typeface="黑体" pitchFamily="49" charset="-122"/>
              </a:rPr>
              <a:t>+adj./adv.</a:t>
            </a:r>
            <a:r>
              <a:rPr lang="zh-CN" altLang="en-US" sz="3800" b="1">
                <a:solidFill>
                  <a:srgbClr val="0000CC"/>
                </a:solidFill>
                <a:ea typeface="黑体" pitchFamily="49" charset="-122"/>
              </a:rPr>
              <a:t>比较级</a:t>
            </a:r>
            <a:r>
              <a:rPr lang="en-US" altLang="zh-CN" sz="3800" b="1">
                <a:solidFill>
                  <a:srgbClr val="0000CC"/>
                </a:solidFill>
                <a:ea typeface="黑体" pitchFamily="49" charset="-122"/>
              </a:rPr>
              <a:t>+than+ B(</a:t>
            </a:r>
            <a:r>
              <a:rPr lang="zh-CN" altLang="en-US" sz="3800" b="1">
                <a:solidFill>
                  <a:srgbClr val="0000CC"/>
                </a:solidFill>
                <a:ea typeface="黑体" pitchFamily="49" charset="-122"/>
              </a:rPr>
              <a:t>主格</a:t>
            </a:r>
            <a:r>
              <a:rPr lang="en-US" altLang="zh-CN" sz="3800" b="1">
                <a:solidFill>
                  <a:srgbClr val="0000CC"/>
                </a:solidFill>
                <a:ea typeface="黑体" pitchFamily="49" charset="-122"/>
              </a:rPr>
              <a:t>).</a:t>
            </a:r>
            <a:endParaRPr lang="en-US" altLang="zh-CN" sz="3600" b="1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图片 1" descr="Img25316846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092950" y="1484313"/>
            <a:ext cx="898525" cy="762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4400">
                <a:latin typeface="Berlin Sans FB Demi" pitchFamily="34" charset="0"/>
              </a:rPr>
              <a:t>tall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11188" y="1557338"/>
            <a:ext cx="1528762" cy="768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4400">
                <a:solidFill>
                  <a:srgbClr val="0070C0"/>
                </a:solidFill>
                <a:latin typeface="Berlin Sans FB Demi" pitchFamily="34" charset="0"/>
              </a:rPr>
              <a:t>tall</a:t>
            </a:r>
            <a:r>
              <a:rPr lang="en-US" altLang="zh-CN" sz="4400">
                <a:solidFill>
                  <a:srgbClr val="FF0000"/>
                </a:solidFill>
                <a:latin typeface="Berlin Sans FB Demi" pitchFamily="34" charset="0"/>
              </a:rPr>
              <a:t>er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50825" y="4292600"/>
            <a:ext cx="5942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latin typeface="Arial Black" pitchFamily="34" charset="0"/>
              </a:rPr>
              <a:t>Mr. Yao is tall</a:t>
            </a:r>
            <a:r>
              <a:rPr lang="en-US" altLang="zh-CN" sz="2800">
                <a:solidFill>
                  <a:srgbClr val="FF0000"/>
                </a:solidFill>
                <a:latin typeface="Arial Black" pitchFamily="34" charset="0"/>
              </a:rPr>
              <a:t>er</a:t>
            </a:r>
            <a:r>
              <a:rPr lang="en-US" altLang="zh-CN" sz="2800">
                <a:latin typeface="Arial Black" pitchFamily="34" charset="0"/>
              </a:rPr>
              <a:t> </a:t>
            </a:r>
            <a:r>
              <a:rPr lang="en-US" altLang="zh-CN" sz="2800">
                <a:solidFill>
                  <a:srgbClr val="00B050"/>
                </a:solidFill>
                <a:latin typeface="Arial Black" pitchFamily="34" charset="0"/>
              </a:rPr>
              <a:t>than</a:t>
            </a:r>
            <a:r>
              <a:rPr lang="en-US" altLang="zh-CN" sz="2800">
                <a:latin typeface="Arial Black" pitchFamily="34" charset="0"/>
              </a:rPr>
              <a:t> Mr. Yi.   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250825" y="5218113"/>
            <a:ext cx="6875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latin typeface="Arial Black" pitchFamily="34" charset="0"/>
              </a:rPr>
              <a:t>Mr. Yi is ___________ </a:t>
            </a:r>
            <a:r>
              <a:rPr lang="en-US" altLang="zh-CN" sz="2800">
                <a:solidFill>
                  <a:srgbClr val="00B050"/>
                </a:solidFill>
                <a:latin typeface="Arial Black" pitchFamily="34" charset="0"/>
              </a:rPr>
              <a:t>than</a:t>
            </a:r>
            <a:r>
              <a:rPr lang="en-US" altLang="zh-CN" sz="2800">
                <a:latin typeface="Arial Black" pitchFamily="34" charset="0"/>
              </a:rPr>
              <a:t> Mr. Yao.   </a:t>
            </a:r>
            <a:endParaRPr lang="en-US" altLang="zh-CN" sz="2800">
              <a:solidFill>
                <a:srgbClr val="7030A0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2051050" y="5148263"/>
            <a:ext cx="18716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200">
                <a:latin typeface="Arial Black" pitchFamily="34" charset="0"/>
              </a:rPr>
              <a:t>short</a:t>
            </a:r>
            <a:r>
              <a:rPr lang="en-US" altLang="zh-CN" sz="3200">
                <a:solidFill>
                  <a:srgbClr val="FF0000"/>
                </a:solidFill>
                <a:latin typeface="Arial Black" pitchFamily="34" charset="0"/>
              </a:rPr>
              <a:t>er   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84213" y="2195513"/>
            <a:ext cx="14192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>
                <a:solidFill>
                  <a:srgbClr val="7030A0"/>
                </a:solidFill>
                <a:latin typeface="隶书" pitchFamily="49" charset="-122"/>
                <a:ea typeface="隶书" pitchFamily="49" charset="-122"/>
              </a:rPr>
              <a:t>更高的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947988" y="3573463"/>
            <a:ext cx="26320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latin typeface="Arial Black" pitchFamily="34" charset="0"/>
              </a:rPr>
              <a:t>Mr. Yi is tall.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795963" y="4292600"/>
            <a:ext cx="2339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7030A0"/>
                </a:solidFill>
                <a:latin typeface="隶书" pitchFamily="49" charset="-122"/>
                <a:ea typeface="隶书" pitchFamily="49" charset="-122"/>
              </a:rPr>
              <a:t>姚</a:t>
            </a:r>
            <a:r>
              <a:rPr lang="zh-CN" altLang="en-US" sz="280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比</a:t>
            </a:r>
            <a:r>
              <a:rPr lang="zh-CN" altLang="en-US" sz="2800">
                <a:solidFill>
                  <a:srgbClr val="7030A0"/>
                </a:solidFill>
                <a:latin typeface="隶书" pitchFamily="49" charset="-122"/>
                <a:ea typeface="隶书" pitchFamily="49" charset="-122"/>
              </a:rPr>
              <a:t>易</a:t>
            </a:r>
            <a:r>
              <a:rPr lang="zh-CN" altLang="en-US" sz="280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更高</a:t>
            </a:r>
            <a:r>
              <a:rPr lang="zh-CN" altLang="en-US" sz="2800">
                <a:solidFill>
                  <a:srgbClr val="7030A0"/>
                </a:solidFill>
                <a:latin typeface="隶书" pitchFamily="49" charset="-122"/>
                <a:ea typeface="隶书" pitchFamily="49" charset="-122"/>
              </a:rPr>
              <a:t>。</a:t>
            </a:r>
            <a:endParaRPr lang="zh-CN" altLang="en-US" sz="280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732588" y="5210175"/>
            <a:ext cx="23383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7030A0"/>
                </a:solidFill>
                <a:latin typeface="隶书" pitchFamily="49" charset="-122"/>
                <a:ea typeface="隶书" pitchFamily="49" charset="-122"/>
              </a:rPr>
              <a:t>易</a:t>
            </a:r>
            <a:r>
              <a:rPr lang="zh-CN" altLang="en-US" sz="280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比</a:t>
            </a:r>
            <a:r>
              <a:rPr lang="zh-CN" altLang="en-US" sz="2800">
                <a:solidFill>
                  <a:srgbClr val="7030A0"/>
                </a:solidFill>
                <a:latin typeface="隶书" pitchFamily="49" charset="-122"/>
                <a:ea typeface="隶书" pitchFamily="49" charset="-122"/>
              </a:rPr>
              <a:t>姚</a:t>
            </a:r>
            <a:r>
              <a:rPr lang="zh-CN" altLang="en-US" sz="280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更矮</a:t>
            </a:r>
            <a:r>
              <a:rPr lang="zh-CN" altLang="en-US" sz="2800">
                <a:solidFill>
                  <a:srgbClr val="7030A0"/>
                </a:solidFill>
                <a:latin typeface="隶书" pitchFamily="49" charset="-122"/>
                <a:ea typeface="隶书" pitchFamily="49" charset="-122"/>
              </a:rPr>
              <a:t>。</a:t>
            </a:r>
            <a:endParaRPr lang="zh-CN" altLang="en-US">
              <a:latin typeface="Calibri" pitchFamily="34" charset="0"/>
            </a:endParaRPr>
          </a:p>
        </p:txBody>
      </p:sp>
      <p:grpSp>
        <p:nvGrpSpPr>
          <p:cNvPr id="39948" name="Group 13"/>
          <p:cNvGrpSpPr>
            <a:grpSpLocks/>
          </p:cNvGrpSpPr>
          <p:nvPr/>
        </p:nvGrpSpPr>
        <p:grpSpPr bwMode="auto">
          <a:xfrm>
            <a:off x="0" y="0"/>
            <a:ext cx="2438400" cy="692150"/>
            <a:chOff x="340" y="-153"/>
            <a:chExt cx="1619" cy="562"/>
          </a:xfrm>
        </p:grpSpPr>
        <p:sp>
          <p:nvSpPr>
            <p:cNvPr id="39949" name="AutoShape 14"/>
            <p:cNvSpPr>
              <a:spLocks noChangeArrowheads="1"/>
            </p:cNvSpPr>
            <p:nvPr/>
          </p:nvSpPr>
          <p:spPr bwMode="auto">
            <a:xfrm>
              <a:off x="660" y="19"/>
              <a:ext cx="1163" cy="354"/>
            </a:xfrm>
            <a:prstGeom prst="roundRect">
              <a:avLst>
                <a:gd name="adj" fmla="val 50000"/>
              </a:avLst>
            </a:prstGeom>
            <a:solidFill>
              <a:srgbClr val="FFFFCC"/>
            </a:solidFill>
            <a:ln w="38100" cap="rnd" algn="ctr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zh-CN">
                <a:latin typeface="Times New Roman" pitchFamily="18" charset="0"/>
              </a:endParaRPr>
            </a:p>
          </p:txBody>
        </p:sp>
        <p:sp>
          <p:nvSpPr>
            <p:cNvPr id="39950" name="Oval 15"/>
            <p:cNvSpPr>
              <a:spLocks noChangeArrowheads="1"/>
            </p:cNvSpPr>
            <p:nvPr/>
          </p:nvSpPr>
          <p:spPr bwMode="auto">
            <a:xfrm>
              <a:off x="397" y="-27"/>
              <a:ext cx="436" cy="436"/>
            </a:xfrm>
            <a:prstGeom prst="ellipse">
              <a:avLst/>
            </a:prstGeom>
            <a:solidFill>
              <a:srgbClr val="CCFFFF"/>
            </a:solidFill>
            <a:ln w="12700" algn="ctr">
              <a:solidFill>
                <a:srgbClr val="00CCFF"/>
              </a:solidFill>
              <a:round/>
              <a:headEnd/>
              <a:tailEnd/>
            </a:ln>
            <a:effectLst>
              <a:outerShdw dist="45791" dir="2021404" algn="ctr" rotWithShape="0">
                <a:srgbClr val="80808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endParaRPr lang="zh-CN" altLang="zh-CN">
                <a:latin typeface="Times New Roman" pitchFamily="18" charset="0"/>
              </a:endParaRPr>
            </a:p>
          </p:txBody>
        </p:sp>
        <p:sp>
          <p:nvSpPr>
            <p:cNvPr id="39951" name="Rectangle 16"/>
            <p:cNvSpPr>
              <a:spLocks noChangeArrowheads="1"/>
            </p:cNvSpPr>
            <p:nvPr/>
          </p:nvSpPr>
          <p:spPr bwMode="auto">
            <a:xfrm>
              <a:off x="869" y="45"/>
              <a:ext cx="10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altLang="zh-CN" sz="2000" b="1">
                  <a:solidFill>
                    <a:srgbClr val="FF3300"/>
                  </a:solidFill>
                  <a:latin typeface="Times New Roman" pitchFamily="18" charset="0"/>
                </a:rPr>
                <a:t>Look &amp; say</a:t>
              </a:r>
            </a:p>
          </p:txBody>
        </p:sp>
        <p:pic>
          <p:nvPicPr>
            <p:cNvPr id="39952" name="Picture 17" descr="0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-153"/>
              <a:ext cx="555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autoUpdateAnimBg="0"/>
      <p:bldP spid="9" grpId="0" autoUpdateAnimBg="0"/>
      <p:bldP spid="10" grpId="0"/>
      <p:bldP spid="12" grpId="0"/>
      <p:bldP spid="13" grpId="0" autoUpdateAnimBg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1" descr="Img22517758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25" y="765175"/>
            <a:ext cx="2227263" cy="309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图片 2" descr="12879-12021h206003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484313"/>
            <a:ext cx="3530600" cy="243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84213" y="765175"/>
            <a:ext cx="1724025" cy="768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4400">
                <a:solidFill>
                  <a:srgbClr val="0070C0"/>
                </a:solidFill>
                <a:latin typeface="Berlin Sans FB Demi" pitchFamily="34" charset="0"/>
              </a:rPr>
              <a:t>heavy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435600" y="692150"/>
            <a:ext cx="2074863" cy="7699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4400">
                <a:solidFill>
                  <a:srgbClr val="0070C0"/>
                </a:solidFill>
                <a:latin typeface="Berlin Sans FB Demi" pitchFamily="34" charset="0"/>
              </a:rPr>
              <a:t>heav</a:t>
            </a:r>
            <a:r>
              <a:rPr lang="en-US" altLang="zh-CN" sz="4400">
                <a:solidFill>
                  <a:srgbClr val="FF0000"/>
                </a:solidFill>
                <a:latin typeface="Berlin Sans FB Demi" pitchFamily="34" charset="0"/>
              </a:rPr>
              <a:t>ier</a:t>
            </a:r>
          </a:p>
        </p:txBody>
      </p:sp>
      <p:sp>
        <p:nvSpPr>
          <p:cNvPr id="41990" name="TextBox 5"/>
          <p:cNvSpPr txBox="1">
            <a:spLocks noChangeArrowheads="1"/>
          </p:cNvSpPr>
          <p:nvPr/>
        </p:nvSpPr>
        <p:spPr bwMode="auto">
          <a:xfrm>
            <a:off x="4932363" y="3357563"/>
            <a:ext cx="1897062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000">
                <a:latin typeface="Annifont" pitchFamily="34" charset="0"/>
              </a:rPr>
              <a:t>Miss Black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684213" y="4994275"/>
            <a:ext cx="79914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latin typeface="Arial Black" pitchFamily="34" charset="0"/>
              </a:rPr>
              <a:t>Miss. Black is __________________________.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563938" y="4994275"/>
            <a:ext cx="46640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000000"/>
                </a:solidFill>
                <a:latin typeface="Arial Black" pitchFamily="34" charset="0"/>
              </a:rPr>
              <a:t>heav</a:t>
            </a:r>
            <a:r>
              <a:rPr lang="en-US" altLang="zh-CN" sz="2800">
                <a:solidFill>
                  <a:srgbClr val="FF0000"/>
                </a:solidFill>
                <a:latin typeface="Arial Black" pitchFamily="34" charset="0"/>
              </a:rPr>
              <a:t>ier </a:t>
            </a:r>
            <a:r>
              <a:rPr lang="en-US" altLang="zh-CN" sz="2800">
                <a:solidFill>
                  <a:srgbClr val="00B050"/>
                </a:solidFill>
                <a:latin typeface="Arial Black" pitchFamily="34" charset="0"/>
              </a:rPr>
              <a:t>than</a:t>
            </a:r>
            <a:r>
              <a:rPr lang="en-US" altLang="zh-CN" sz="2800">
                <a:solidFill>
                  <a:srgbClr val="000000"/>
                </a:solidFill>
                <a:latin typeface="Arial Black" pitchFamily="34" charset="0"/>
              </a:rPr>
              <a:t> Miss. Han</a:t>
            </a:r>
            <a:endParaRPr lang="en-US" altLang="zh-CN">
              <a:latin typeface="Calibri" pitchFamily="34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84213" y="4149725"/>
            <a:ext cx="39163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latin typeface="Arial Black" pitchFamily="34" charset="0"/>
              </a:rPr>
              <a:t>Miss. Han is heavy.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图片 2" descr="8840640_145423208000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60350"/>
            <a:ext cx="3168650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TextBox 3"/>
          <p:cNvSpPr txBox="1">
            <a:spLocks noChangeArrowheads="1"/>
          </p:cNvSpPr>
          <p:nvPr/>
        </p:nvSpPr>
        <p:spPr bwMode="auto">
          <a:xfrm>
            <a:off x="6084888" y="1044575"/>
            <a:ext cx="2119312" cy="1016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000">
                <a:latin typeface="Annifont" pitchFamily="34" charset="0"/>
              </a:rPr>
              <a:t>Mrs. Smith</a:t>
            </a:r>
          </a:p>
          <a:p>
            <a:endParaRPr lang="en-US" altLang="zh-CN" sz="2000">
              <a:latin typeface="Annifont" pitchFamily="34" charset="0"/>
            </a:endParaRPr>
          </a:p>
          <a:p>
            <a:r>
              <a:rPr lang="en-US" altLang="zh-CN" sz="2000">
                <a:latin typeface="Annifont" pitchFamily="34" charset="0"/>
              </a:rPr>
              <a:t>80 years old</a:t>
            </a:r>
          </a:p>
        </p:txBody>
      </p:sp>
      <p:sp>
        <p:nvSpPr>
          <p:cNvPr id="44036" name="TextBox 4"/>
          <p:cNvSpPr txBox="1">
            <a:spLocks noChangeArrowheads="1"/>
          </p:cNvSpPr>
          <p:nvPr/>
        </p:nvSpPr>
        <p:spPr bwMode="auto">
          <a:xfrm>
            <a:off x="833438" y="1136650"/>
            <a:ext cx="2082800" cy="1016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000">
                <a:latin typeface="Annifont" pitchFamily="34" charset="0"/>
              </a:rPr>
              <a:t>Mr. Smith</a:t>
            </a:r>
          </a:p>
          <a:p>
            <a:endParaRPr lang="en-US" altLang="zh-CN" sz="2000">
              <a:latin typeface="Annifont" pitchFamily="34" charset="0"/>
            </a:endParaRPr>
          </a:p>
          <a:p>
            <a:r>
              <a:rPr lang="en-US" altLang="zh-CN" sz="2000">
                <a:latin typeface="Annifont" pitchFamily="34" charset="0"/>
              </a:rPr>
              <a:t>78 years old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476375" y="4292600"/>
            <a:ext cx="71167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latin typeface="Arial Black" pitchFamily="34" charset="0"/>
              </a:rPr>
              <a:t>Mrs. Smith is ______</a:t>
            </a:r>
            <a:r>
              <a:rPr lang="en-US" altLang="zh-CN" sz="2800">
                <a:solidFill>
                  <a:srgbClr val="00B050"/>
                </a:solidFill>
                <a:latin typeface="Arial Black" pitchFamily="34" charset="0"/>
              </a:rPr>
              <a:t> than</a:t>
            </a:r>
            <a:r>
              <a:rPr lang="en-US" altLang="zh-CN" sz="2800">
                <a:solidFill>
                  <a:srgbClr val="000000"/>
                </a:solidFill>
                <a:latin typeface="Arial Black" pitchFamily="34" charset="0"/>
              </a:rPr>
              <a:t> Mr. Smith</a:t>
            </a:r>
            <a:r>
              <a:rPr lang="en-US" altLang="zh-CN" sz="2800">
                <a:latin typeface="Arial Black" pitchFamily="34" charset="0"/>
              </a:rPr>
              <a:t>.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22288" y="5218113"/>
            <a:ext cx="8045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latin typeface="Arial Black" pitchFamily="34" charset="0"/>
              </a:rPr>
              <a:t>Mr. Smith is ___________ </a:t>
            </a:r>
            <a:r>
              <a:rPr lang="en-US" altLang="zh-CN" sz="2800">
                <a:solidFill>
                  <a:srgbClr val="00B050"/>
                </a:solidFill>
                <a:latin typeface="Arial Black" pitchFamily="34" charset="0"/>
              </a:rPr>
              <a:t>than</a:t>
            </a:r>
            <a:r>
              <a:rPr lang="en-US" altLang="zh-CN" sz="2800">
                <a:latin typeface="Arial Black" pitchFamily="34" charset="0"/>
              </a:rPr>
              <a:t> Mrs. Smith</a:t>
            </a:r>
            <a:r>
              <a:rPr lang="en-US" altLang="zh-CN" sz="280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altLang="zh-CN" sz="2800">
                <a:latin typeface="Arial Black" pitchFamily="34" charset="0"/>
              </a:rPr>
              <a:t>.</a:t>
            </a: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3024188" y="5157788"/>
            <a:ext cx="5651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200">
                <a:latin typeface="Arial Black" pitchFamily="34" charset="0"/>
              </a:rPr>
              <a:t>young</a:t>
            </a:r>
            <a:r>
              <a:rPr lang="en-US" altLang="zh-CN" sz="3200">
                <a:solidFill>
                  <a:srgbClr val="FF0000"/>
                </a:solidFill>
                <a:latin typeface="Arial Black" pitchFamily="34" charset="0"/>
              </a:rPr>
              <a:t>er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843213" y="3573463"/>
            <a:ext cx="33305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latin typeface="Arial Black" pitchFamily="34" charset="0"/>
              </a:rPr>
              <a:t>Mr. Smith is old.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211638" y="4292600"/>
            <a:ext cx="1181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000000"/>
                </a:solidFill>
                <a:latin typeface="Arial Black" pitchFamily="34" charset="0"/>
              </a:rPr>
              <a:t>old</a:t>
            </a:r>
            <a:r>
              <a:rPr lang="en-US" altLang="zh-CN" sz="2800">
                <a:solidFill>
                  <a:srgbClr val="FF0000"/>
                </a:solidFill>
                <a:latin typeface="Arial Black" pitchFamily="34" charset="0"/>
              </a:rPr>
              <a:t>er</a:t>
            </a:r>
            <a:endParaRPr lang="en-US" altLang="zh-CN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/>
      <p:bldP spid="9" grpId="0" autoUpdateAnimBg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图片 3" descr="201110191227053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33375"/>
            <a:ext cx="2614613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3" name="图片 1" descr="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76250"/>
            <a:ext cx="56515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图片 2" descr="2011031909475378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76250"/>
            <a:ext cx="3454400" cy="235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图片 4" descr="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052513"/>
            <a:ext cx="56515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图片 5" descr="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620713"/>
            <a:ext cx="56515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03350" y="3068638"/>
            <a:ext cx="1655763" cy="769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4400">
                <a:solidFill>
                  <a:srgbClr val="0070C0"/>
                </a:solidFill>
                <a:latin typeface="Berlin Sans FB Demi" pitchFamily="34" charset="0"/>
              </a:rPr>
              <a:t>funny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708400" y="3090863"/>
            <a:ext cx="2005013" cy="769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4400">
                <a:solidFill>
                  <a:srgbClr val="0070C0"/>
                </a:solidFill>
                <a:latin typeface="Berlin Sans FB Demi" pitchFamily="34" charset="0"/>
              </a:rPr>
              <a:t>funn</a:t>
            </a:r>
            <a:r>
              <a:rPr lang="en-US" altLang="zh-CN" sz="4400">
                <a:solidFill>
                  <a:srgbClr val="FF0000"/>
                </a:solidFill>
                <a:latin typeface="Berlin Sans FB Demi" pitchFamily="34" charset="0"/>
              </a:rPr>
              <a:t>ier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07950" y="4994275"/>
            <a:ext cx="91646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i="1">
                <a:latin typeface="Arial Black" pitchFamily="34" charset="0"/>
              </a:rPr>
              <a:t>Kungfu Panda </a:t>
            </a:r>
            <a:r>
              <a:rPr lang="en-US" altLang="zh-CN" sz="2800">
                <a:latin typeface="Arial Black" pitchFamily="34" charset="0"/>
              </a:rPr>
              <a:t>is ______________________________.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419475" y="4941888"/>
            <a:ext cx="56261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latin typeface="Arial Black" pitchFamily="34" charset="0"/>
              </a:rPr>
              <a:t>funn</a:t>
            </a:r>
            <a:r>
              <a:rPr lang="en-US" altLang="zh-CN" sz="2800">
                <a:solidFill>
                  <a:srgbClr val="FF0000"/>
                </a:solidFill>
                <a:latin typeface="Arial Black" pitchFamily="34" charset="0"/>
              </a:rPr>
              <a:t>ier </a:t>
            </a:r>
            <a:r>
              <a:rPr lang="en-US" altLang="zh-CN" sz="2800">
                <a:solidFill>
                  <a:srgbClr val="00B050"/>
                </a:solidFill>
                <a:latin typeface="Arial Black" pitchFamily="34" charset="0"/>
              </a:rPr>
              <a:t>than</a:t>
            </a:r>
            <a:r>
              <a:rPr lang="en-US" altLang="zh-CN" sz="2800">
                <a:latin typeface="Arial Black" pitchFamily="34" charset="0"/>
              </a:rPr>
              <a:t> </a:t>
            </a:r>
            <a:r>
              <a:rPr lang="en-US" altLang="zh-CN" sz="2800" i="1">
                <a:latin typeface="Arial Black" pitchFamily="34" charset="0"/>
              </a:rPr>
              <a:t>Tom and Jerry </a:t>
            </a:r>
            <a:endParaRPr lang="en-US" altLang="zh-CN" sz="280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395288" y="4149725"/>
            <a:ext cx="47593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i="1">
                <a:latin typeface="Arial Black" pitchFamily="34" charset="0"/>
              </a:rPr>
              <a:t>Tom and Jerry </a:t>
            </a:r>
            <a:r>
              <a:rPr lang="en-US" altLang="zh-CN" sz="2800">
                <a:latin typeface="Arial Black" pitchFamily="34" charset="0"/>
              </a:rPr>
              <a:t>is funny.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utoUpdateAnimBg="0"/>
      <p:bldP spid="10" grpId="0"/>
      <p:bldP spid="13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图片 2" descr="wuhankuakuatian_14724270_7954291_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692150"/>
            <a:ext cx="2868612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图片 3" descr="2008919104041769_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692150"/>
            <a:ext cx="3097213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TextBox 4"/>
          <p:cNvSpPr txBox="1">
            <a:spLocks noChangeArrowheads="1"/>
          </p:cNvSpPr>
          <p:nvPr/>
        </p:nvSpPr>
        <p:spPr bwMode="auto">
          <a:xfrm>
            <a:off x="3294063" y="2381250"/>
            <a:ext cx="917575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000">
                <a:latin typeface="Annifont" pitchFamily="34" charset="0"/>
              </a:rPr>
              <a:t>8:00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127125" y="4651375"/>
            <a:ext cx="68849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latin typeface="Arial Black" pitchFamily="34" charset="0"/>
              </a:rPr>
              <a:t>Bob gets up _______________________.</a:t>
            </a: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3719513" y="4581525"/>
            <a:ext cx="4381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200">
                <a:latin typeface="Arial Black" pitchFamily="34" charset="0"/>
              </a:rPr>
              <a:t>earli</a:t>
            </a:r>
            <a:r>
              <a:rPr lang="en-US" altLang="zh-CN" sz="3200">
                <a:solidFill>
                  <a:srgbClr val="FF0000"/>
                </a:solidFill>
                <a:latin typeface="Arial Black" pitchFamily="34" charset="0"/>
              </a:rPr>
              <a:t>er </a:t>
            </a:r>
            <a:r>
              <a:rPr lang="en-US" altLang="zh-CN" sz="3200">
                <a:solidFill>
                  <a:srgbClr val="00B050"/>
                </a:solidFill>
                <a:latin typeface="Arial Black" pitchFamily="34" charset="0"/>
              </a:rPr>
              <a:t>than</a:t>
            </a:r>
            <a:r>
              <a:rPr lang="en-US" altLang="zh-CN" sz="3200">
                <a:latin typeface="Arial Black" pitchFamily="34" charset="0"/>
              </a:rPr>
              <a:t> Julie</a:t>
            </a:r>
            <a:r>
              <a:rPr lang="en-US" altLang="zh-CN" sz="3200">
                <a:solidFill>
                  <a:srgbClr val="FF0000"/>
                </a:solidFill>
                <a:latin typeface="Arial Black" pitchFamily="34" charset="0"/>
              </a:rPr>
              <a:t>   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116013" y="3716338"/>
            <a:ext cx="3906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latin typeface="Arial Black" pitchFamily="34" charset="0"/>
              </a:rPr>
              <a:t>Julie gets up early.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/>
      <p:bldP spid="9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16" descr="2004927205216176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33375"/>
            <a:ext cx="2414588" cy="322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9" name="图片 2" descr="0023ae634f2010c111ae2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33375"/>
            <a:ext cx="3311525" cy="325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081213" y="3595688"/>
            <a:ext cx="1195387" cy="769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4400">
                <a:solidFill>
                  <a:srgbClr val="0070C0"/>
                </a:solidFill>
                <a:latin typeface="Berlin Sans FB Demi" pitchFamily="34" charset="0"/>
              </a:rPr>
              <a:t>thin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03800" y="3644900"/>
            <a:ext cx="2012950" cy="7699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4400">
                <a:solidFill>
                  <a:srgbClr val="0070C0"/>
                </a:solidFill>
                <a:latin typeface="Berlin Sans FB Demi" pitchFamily="34" charset="0"/>
              </a:rPr>
              <a:t>thin</a:t>
            </a:r>
            <a:r>
              <a:rPr lang="en-US" altLang="zh-CN" sz="4400">
                <a:solidFill>
                  <a:srgbClr val="FF0000"/>
                </a:solidFill>
                <a:latin typeface="Berlin Sans FB Demi" pitchFamily="34" charset="0"/>
              </a:rPr>
              <a:t>ner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395288" y="5281613"/>
            <a:ext cx="82089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latin typeface="Arial Black" pitchFamily="34" charset="0"/>
              </a:rPr>
              <a:t>Miss. Brown is </a:t>
            </a:r>
            <a:r>
              <a:rPr lang="en-US" altLang="zh-CN" sz="2800">
                <a:solidFill>
                  <a:srgbClr val="000000"/>
                </a:solidFill>
                <a:latin typeface="Arial Black" pitchFamily="34" charset="0"/>
              </a:rPr>
              <a:t>thin</a:t>
            </a:r>
            <a:r>
              <a:rPr lang="en-US" altLang="zh-CN" sz="2800">
                <a:solidFill>
                  <a:srgbClr val="FF0000"/>
                </a:solidFill>
                <a:latin typeface="Arial Black" pitchFamily="34" charset="0"/>
              </a:rPr>
              <a:t>ner</a:t>
            </a:r>
            <a:r>
              <a:rPr lang="en-US" altLang="zh-CN" sz="2800">
                <a:latin typeface="Calibri" pitchFamily="34" charset="0"/>
              </a:rPr>
              <a:t> </a:t>
            </a:r>
            <a:r>
              <a:rPr lang="en-US" altLang="zh-CN" sz="2800">
                <a:solidFill>
                  <a:srgbClr val="00B050"/>
                </a:solidFill>
                <a:latin typeface="Arial Black" pitchFamily="34" charset="0"/>
              </a:rPr>
              <a:t>than</a:t>
            </a:r>
            <a:r>
              <a:rPr lang="en-US" altLang="zh-CN" sz="2800">
                <a:solidFill>
                  <a:srgbClr val="000000"/>
                </a:solidFill>
                <a:latin typeface="Arial Black" pitchFamily="34" charset="0"/>
              </a:rPr>
              <a:t> Miss. Liu.</a:t>
            </a:r>
            <a:endParaRPr lang="en-US" altLang="zh-CN" sz="2800">
              <a:latin typeface="Arial Black" pitchFamily="34" charset="0"/>
            </a:endParaRPr>
          </a:p>
        </p:txBody>
      </p:sp>
      <p:sp>
        <p:nvSpPr>
          <p:cNvPr id="50183" name="TextBox 6"/>
          <p:cNvSpPr txBox="1">
            <a:spLocks noChangeArrowheads="1"/>
          </p:cNvSpPr>
          <p:nvPr/>
        </p:nvSpPr>
        <p:spPr bwMode="auto">
          <a:xfrm>
            <a:off x="5580063" y="1731963"/>
            <a:ext cx="1987550" cy="4016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000">
                <a:latin typeface="Annifont" pitchFamily="34" charset="0"/>
              </a:rPr>
              <a:t>Miss Brown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468313" y="4437063"/>
            <a:ext cx="3257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latin typeface="Arial Black" pitchFamily="34" charset="0"/>
              </a:rPr>
              <a:t>Miss Liu is thin.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utoUpdateAnimBg="0"/>
      <p:bldP spid="1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b="1"/>
              <a:t>     1. Sam </a:t>
            </a:r>
            <a:r>
              <a:rPr lang="en-US" altLang="zh-CN" b="1" i="1">
                <a:solidFill>
                  <a:srgbClr val="FF0000"/>
                </a:solidFill>
              </a:rPr>
              <a:t>has longer  hair</a:t>
            </a:r>
            <a:r>
              <a:rPr lang="en-US" altLang="zh-CN" b="1" i="1"/>
              <a:t> </a:t>
            </a:r>
            <a:r>
              <a:rPr lang="en-US" altLang="zh-CN" b="1" i="1">
                <a:solidFill>
                  <a:srgbClr val="FF0000"/>
                </a:solidFill>
              </a:rPr>
              <a:t>than</a:t>
            </a:r>
            <a:r>
              <a:rPr lang="en-US" altLang="zh-CN" b="1"/>
              <a:t> Tom.</a:t>
            </a:r>
          </a:p>
          <a:p>
            <a:r>
              <a:rPr lang="en-US" altLang="zh-CN" sz="3600" b="1">
                <a:latin typeface="Times New Roman" pitchFamily="18" charset="0"/>
              </a:rPr>
              <a:t>  2.Tina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</a:rPr>
              <a:t>is taller than</a:t>
            </a:r>
            <a:r>
              <a:rPr lang="en-US" altLang="zh-CN" sz="3600" b="1">
                <a:latin typeface="Times New Roman" pitchFamily="18" charset="0"/>
              </a:rPr>
              <a:t> Tara.</a:t>
            </a:r>
          </a:p>
          <a:p>
            <a:r>
              <a:rPr lang="en-US" altLang="zh-CN" sz="3600" b="1">
                <a:latin typeface="Times New Roman" pitchFamily="18" charset="0"/>
              </a:rPr>
              <a:t> 3.she also </a:t>
            </a:r>
            <a:r>
              <a:rPr lang="en-US" altLang="zh-CN" sz="3600" b="1" i="1">
                <a:solidFill>
                  <a:srgbClr val="FF3300"/>
                </a:solidFill>
                <a:latin typeface="Times New Roman" pitchFamily="18" charset="0"/>
              </a:rPr>
              <a:t>sings more loudly than</a:t>
            </a:r>
            <a:r>
              <a:rPr lang="en-US" altLang="zh-CN" sz="3600" b="1">
                <a:latin typeface="Times New Roman" pitchFamily="18" charset="0"/>
              </a:rPr>
              <a:t> Tara.</a:t>
            </a:r>
          </a:p>
          <a:p>
            <a:r>
              <a:rPr lang="en-US" altLang="zh-CN" sz="3600" b="1">
                <a:latin typeface="Times New Roman" pitchFamily="18" charset="0"/>
              </a:rPr>
              <a:t>4.Sam </a:t>
            </a:r>
            <a:r>
              <a:rPr lang="en-US" altLang="zh-CN" sz="3600" b="1" i="1">
                <a:solidFill>
                  <a:srgbClr val="FF3300"/>
                </a:solidFill>
                <a:latin typeface="Times New Roman" pitchFamily="18" charset="0"/>
              </a:rPr>
              <a:t>plays drums better than</a:t>
            </a:r>
            <a:r>
              <a:rPr lang="en-US" altLang="zh-CN" sz="3600" b="1">
                <a:latin typeface="Times New Roman" pitchFamily="18" charset="0"/>
              </a:rPr>
              <a:t> Tom.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图片 10" descr="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-387350"/>
            <a:ext cx="6608762" cy="660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11188" y="2082800"/>
            <a:ext cx="9302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4400">
                <a:latin typeface="Berlin Sans FB Demi" pitchFamily="34" charset="0"/>
              </a:rPr>
              <a:t>big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23850" y="5281613"/>
            <a:ext cx="79438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latin typeface="Arial Black" pitchFamily="34" charset="0"/>
              </a:rPr>
              <a:t>The volleyball is big</a:t>
            </a:r>
            <a:r>
              <a:rPr lang="en-US" altLang="zh-CN" sz="2800">
                <a:solidFill>
                  <a:srgbClr val="FF0000"/>
                </a:solidFill>
                <a:latin typeface="Arial Black" pitchFamily="34" charset="0"/>
              </a:rPr>
              <a:t>ger</a:t>
            </a:r>
            <a:r>
              <a:rPr lang="en-US" altLang="zh-CN" sz="2800">
                <a:latin typeface="Arial Black" pitchFamily="34" charset="0"/>
              </a:rPr>
              <a:t> </a:t>
            </a:r>
            <a:r>
              <a:rPr lang="en-US" altLang="zh-CN" sz="2800">
                <a:solidFill>
                  <a:srgbClr val="00B050"/>
                </a:solidFill>
                <a:latin typeface="Arial Black" pitchFamily="34" charset="0"/>
              </a:rPr>
              <a:t>than</a:t>
            </a:r>
            <a:r>
              <a:rPr lang="en-US" altLang="zh-CN" sz="2800">
                <a:latin typeface="Arial Black" pitchFamily="34" charset="0"/>
              </a:rPr>
              <a:t> the tennis.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862763" y="2082800"/>
            <a:ext cx="17383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4400">
                <a:latin typeface="Berlin Sans FB Demi" pitchFamily="34" charset="0"/>
              </a:rPr>
              <a:t>big</a:t>
            </a:r>
            <a:r>
              <a:rPr lang="en-US" altLang="zh-CN" sz="4400">
                <a:solidFill>
                  <a:srgbClr val="FF0000"/>
                </a:solidFill>
                <a:latin typeface="Berlin Sans FB Demi" pitchFamily="34" charset="0"/>
              </a:rPr>
              <a:t>ger</a:t>
            </a:r>
          </a:p>
        </p:txBody>
      </p:sp>
      <p:pic>
        <p:nvPicPr>
          <p:cNvPr id="52230" name="图片 2" descr="2978840_113033014157_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557338"/>
            <a:ext cx="2249488" cy="201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395288" y="4365625"/>
            <a:ext cx="35655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latin typeface="Arial Black" pitchFamily="34" charset="0"/>
              </a:rPr>
              <a:t>The tennis is big.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utoUpdateAnimBg="0"/>
      <p:bldP spid="8" grpId="0"/>
      <p:bldP spid="14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图片 2" descr="7841545_102737362150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549275"/>
            <a:ext cx="2573337" cy="261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5" name="图片 3" descr="4058884_101324393197_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76250"/>
            <a:ext cx="3486150" cy="261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6" name="TextBox 4"/>
          <p:cNvSpPr txBox="1">
            <a:spLocks noChangeArrowheads="1"/>
          </p:cNvSpPr>
          <p:nvPr/>
        </p:nvSpPr>
        <p:spPr bwMode="auto">
          <a:xfrm>
            <a:off x="1876425" y="2781300"/>
            <a:ext cx="1687513" cy="1016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000">
                <a:latin typeface="Annifont" pitchFamily="34" charset="0"/>
              </a:rPr>
              <a:t>yesterday</a:t>
            </a:r>
          </a:p>
          <a:p>
            <a:endParaRPr lang="en-US" altLang="zh-CN" sz="2000">
              <a:latin typeface="Annifont" pitchFamily="34" charset="0"/>
            </a:endParaRPr>
          </a:p>
          <a:p>
            <a:r>
              <a:rPr lang="en-US" altLang="zh-CN" sz="2000">
                <a:latin typeface="Annifont" pitchFamily="34" charset="0"/>
              </a:rPr>
              <a:t>37</a:t>
            </a:r>
            <a:r>
              <a:rPr lang="en-US" altLang="zh-CN" sz="2000">
                <a:solidFill>
                  <a:srgbClr val="000000"/>
                </a:solidFill>
              </a:rPr>
              <a:t> ℃</a:t>
            </a:r>
            <a:endParaRPr lang="en-US" altLang="zh-CN" sz="2000">
              <a:latin typeface="Annifont" pitchFamily="34" charset="0"/>
            </a:endParaRPr>
          </a:p>
        </p:txBody>
      </p:sp>
      <p:sp>
        <p:nvSpPr>
          <p:cNvPr id="54277" name="TextBox 5"/>
          <p:cNvSpPr txBox="1">
            <a:spLocks noChangeArrowheads="1"/>
          </p:cNvSpPr>
          <p:nvPr/>
        </p:nvSpPr>
        <p:spPr bwMode="auto">
          <a:xfrm>
            <a:off x="5099050" y="2708275"/>
            <a:ext cx="1057275" cy="1016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000">
                <a:latin typeface="Annifont" pitchFamily="34" charset="0"/>
              </a:rPr>
              <a:t>today</a:t>
            </a:r>
          </a:p>
          <a:p>
            <a:endParaRPr lang="en-US" altLang="zh-CN" sz="2000">
              <a:latin typeface="Annifont" pitchFamily="34" charset="0"/>
            </a:endParaRPr>
          </a:p>
          <a:p>
            <a:r>
              <a:rPr lang="en-US" altLang="zh-CN" sz="2000">
                <a:latin typeface="Annifont" pitchFamily="34" charset="0"/>
              </a:rPr>
              <a:t>40</a:t>
            </a:r>
            <a:r>
              <a:rPr lang="en-US" altLang="zh-CN" sz="2000">
                <a:solidFill>
                  <a:srgbClr val="000000"/>
                </a:solidFill>
              </a:rPr>
              <a:t> ℃</a:t>
            </a:r>
            <a:endParaRPr lang="en-US" altLang="zh-CN" sz="2000">
              <a:latin typeface="Annifont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900113" y="4921250"/>
            <a:ext cx="6264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latin typeface="Arial Black" pitchFamily="34" charset="0"/>
              </a:rPr>
              <a:t>Today is hot</a:t>
            </a:r>
            <a:r>
              <a:rPr lang="en-US" altLang="zh-CN" sz="2800">
                <a:solidFill>
                  <a:srgbClr val="FF0000"/>
                </a:solidFill>
                <a:latin typeface="Arial Black" pitchFamily="34" charset="0"/>
              </a:rPr>
              <a:t>ter</a:t>
            </a:r>
            <a:r>
              <a:rPr lang="en-US" altLang="zh-CN" sz="2800">
                <a:latin typeface="Arial Black" pitchFamily="34" charset="0"/>
              </a:rPr>
              <a:t> </a:t>
            </a:r>
            <a:r>
              <a:rPr lang="en-US" altLang="zh-CN" sz="2800">
                <a:solidFill>
                  <a:srgbClr val="00B050"/>
                </a:solidFill>
                <a:latin typeface="Arial Black" pitchFamily="34" charset="0"/>
              </a:rPr>
              <a:t>than</a:t>
            </a:r>
            <a:r>
              <a:rPr lang="en-US" altLang="zh-CN" sz="2800">
                <a:latin typeface="Arial Black" pitchFamily="34" charset="0"/>
              </a:rPr>
              <a:t> yesterday.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900113" y="4130675"/>
            <a:ext cx="39401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latin typeface="Arial Black" pitchFamily="34" charset="0"/>
              </a:rPr>
              <a:t>Yesterday was hot.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10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图片 1" descr="4080141_124713024458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60350"/>
            <a:ext cx="2960688" cy="319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3" name="Picture 13" descr="008c477dfa87d12429388a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68288"/>
            <a:ext cx="2379663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87450" y="3357563"/>
            <a:ext cx="2443163" cy="768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4400">
                <a:solidFill>
                  <a:srgbClr val="0070C0"/>
                </a:solidFill>
                <a:latin typeface="Berlin Sans FB Demi" pitchFamily="34" charset="0"/>
              </a:rPr>
              <a:t>outgoing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72000" y="3357563"/>
            <a:ext cx="3871913" cy="768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4400">
                <a:solidFill>
                  <a:srgbClr val="FF0000"/>
                </a:solidFill>
                <a:latin typeface="Berlin Sans FB Demi" pitchFamily="34" charset="0"/>
              </a:rPr>
              <a:t>more</a:t>
            </a:r>
            <a:r>
              <a:rPr lang="en-US" altLang="zh-CN" sz="4400">
                <a:solidFill>
                  <a:srgbClr val="0070C0"/>
                </a:solidFill>
                <a:latin typeface="Berlin Sans FB Demi" pitchFamily="34" charset="0"/>
              </a:rPr>
              <a:t> outgoing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323850" y="5210175"/>
            <a:ext cx="86645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latin typeface="Arial Black" pitchFamily="34" charset="0"/>
              </a:rPr>
              <a:t>Miss. Xu is __________________ </a:t>
            </a:r>
            <a:r>
              <a:rPr lang="en-US" altLang="zh-CN" sz="2800">
                <a:solidFill>
                  <a:srgbClr val="00B050"/>
                </a:solidFill>
                <a:latin typeface="Arial Black" pitchFamily="34" charset="0"/>
              </a:rPr>
              <a:t>than</a:t>
            </a:r>
            <a:r>
              <a:rPr lang="en-US" altLang="zh-CN" sz="2800">
                <a:latin typeface="Arial Black" pitchFamily="34" charset="0"/>
              </a:rPr>
              <a:t> Miss. Xie.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843213" y="5157788"/>
            <a:ext cx="30194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Arial Black" pitchFamily="34" charset="0"/>
              </a:rPr>
              <a:t>more </a:t>
            </a:r>
            <a:r>
              <a:rPr lang="en-US" altLang="zh-CN" sz="2800">
                <a:latin typeface="Arial Black" pitchFamily="34" charset="0"/>
              </a:rPr>
              <a:t>outgoing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651500" y="3933825"/>
            <a:ext cx="18335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>
                <a:solidFill>
                  <a:srgbClr val="7030A0"/>
                </a:solidFill>
                <a:latin typeface="隶书" pitchFamily="49" charset="-122"/>
                <a:ea typeface="隶书" pitchFamily="49" charset="-122"/>
              </a:rPr>
              <a:t>更外向的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utoUpdateAnimBg="0"/>
      <p:bldP spid="7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图片 4" descr="2012515224519402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659938" cy="724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流程图: 文档 1"/>
          <p:cNvSpPr/>
          <p:nvPr/>
        </p:nvSpPr>
        <p:spPr>
          <a:xfrm>
            <a:off x="5940425" y="188913"/>
            <a:ext cx="3024188" cy="1260475"/>
          </a:xfrm>
          <a:prstGeom prst="flowChartDocument">
            <a:avLst/>
          </a:prstGeom>
          <a:solidFill>
            <a:srgbClr val="FFFF00">
              <a:alpha val="85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rgbClr val="7030A0"/>
                </a:solidFill>
                <a:latin typeface="Broadway" pitchFamily="82" charset="0"/>
              </a:rPr>
              <a:t> </a:t>
            </a:r>
            <a:r>
              <a:rPr lang="en-US" altLang="zh-CN" sz="5400" dirty="0">
                <a:solidFill>
                  <a:srgbClr val="7030A0"/>
                </a:solidFill>
                <a:latin typeface="Broadway" pitchFamily="82" charset="0"/>
              </a:rPr>
              <a:t>Chant</a:t>
            </a:r>
            <a:endParaRPr lang="zh-CN" altLang="en-US" dirty="0">
              <a:solidFill>
                <a:srgbClr val="7030A0"/>
              </a:solidFill>
              <a:latin typeface="Broadway" pitchFamily="82" charset="0"/>
            </a:endParaRPr>
          </a:p>
        </p:txBody>
      </p:sp>
      <p:sp>
        <p:nvSpPr>
          <p:cNvPr id="58372" name="TextBox 2"/>
          <p:cNvSpPr txBox="1">
            <a:spLocks noChangeArrowheads="1"/>
          </p:cNvSpPr>
          <p:nvPr/>
        </p:nvSpPr>
        <p:spPr bwMode="auto">
          <a:xfrm>
            <a:off x="323850" y="549275"/>
            <a:ext cx="8186738" cy="521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00B050"/>
                </a:solidFill>
                <a:latin typeface="Berlin Sans FB" pitchFamily="34" charset="0"/>
              </a:rPr>
              <a:t>I am happ</a:t>
            </a:r>
            <a:r>
              <a:rPr lang="en-US" altLang="zh-CN" sz="3200">
                <a:solidFill>
                  <a:srgbClr val="FF9900"/>
                </a:solidFill>
                <a:latin typeface="Berlin Sans FB" pitchFamily="34" charset="0"/>
              </a:rPr>
              <a:t>ier</a:t>
            </a:r>
            <a:r>
              <a:rPr lang="en-US" altLang="zh-CN" sz="3200">
                <a:solidFill>
                  <a:srgbClr val="00B050"/>
                </a:solidFill>
                <a:latin typeface="Berlin Sans FB" pitchFamily="34" charset="0"/>
              </a:rPr>
              <a:t>, I am health</a:t>
            </a:r>
            <a:r>
              <a:rPr lang="en-US" altLang="zh-CN" sz="3200">
                <a:solidFill>
                  <a:srgbClr val="FF9900"/>
                </a:solidFill>
                <a:latin typeface="Berlin Sans FB" pitchFamily="34" charset="0"/>
              </a:rPr>
              <a:t>ier</a:t>
            </a:r>
            <a:r>
              <a:rPr lang="en-US" altLang="zh-CN" sz="3200">
                <a:solidFill>
                  <a:srgbClr val="00B050"/>
                </a:solidFill>
                <a:latin typeface="Berlin Sans FB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00B050"/>
                </a:solidFill>
                <a:latin typeface="Berlin Sans FB" pitchFamily="34" charset="0"/>
              </a:rPr>
              <a:t>I can be tall</a:t>
            </a:r>
            <a:r>
              <a:rPr lang="en-US" altLang="zh-CN" sz="3200">
                <a:solidFill>
                  <a:srgbClr val="FF9900"/>
                </a:solidFill>
                <a:latin typeface="Berlin Sans FB" pitchFamily="34" charset="0"/>
              </a:rPr>
              <a:t>er</a:t>
            </a:r>
            <a:r>
              <a:rPr lang="en-US" altLang="zh-CN" sz="3200">
                <a:solidFill>
                  <a:srgbClr val="00B050"/>
                </a:solidFill>
                <a:latin typeface="Berlin Sans FB" pitchFamily="34" charset="0"/>
              </a:rPr>
              <a:t>, I will be strong</a:t>
            </a:r>
            <a:r>
              <a:rPr lang="en-US" altLang="zh-CN" sz="3200">
                <a:solidFill>
                  <a:srgbClr val="FF9900"/>
                </a:solidFill>
                <a:latin typeface="Berlin Sans FB" pitchFamily="34" charset="0"/>
              </a:rPr>
              <a:t>er</a:t>
            </a:r>
            <a:r>
              <a:rPr lang="en-US" altLang="zh-CN" sz="3200">
                <a:solidFill>
                  <a:srgbClr val="00B050"/>
                </a:solidFill>
                <a:latin typeface="Berlin Sans FB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00B050"/>
                </a:solidFill>
                <a:latin typeface="Berlin Sans FB" pitchFamily="34" charset="0"/>
              </a:rPr>
              <a:t>My house is big</a:t>
            </a:r>
            <a:r>
              <a:rPr lang="en-US" altLang="zh-CN" sz="3200">
                <a:solidFill>
                  <a:srgbClr val="FF9900"/>
                </a:solidFill>
                <a:latin typeface="Berlin Sans FB" pitchFamily="34" charset="0"/>
              </a:rPr>
              <a:t>ger</a:t>
            </a:r>
            <a:r>
              <a:rPr lang="en-US" altLang="zh-CN" sz="3200">
                <a:solidFill>
                  <a:srgbClr val="00B050"/>
                </a:solidFill>
                <a:latin typeface="Berlin Sans FB" pitchFamily="34" charset="0"/>
              </a:rPr>
              <a:t>, my room is clean</a:t>
            </a:r>
            <a:r>
              <a:rPr lang="en-US" altLang="zh-CN" sz="3200">
                <a:solidFill>
                  <a:srgbClr val="FF9900"/>
                </a:solidFill>
                <a:latin typeface="Berlin Sans FB" pitchFamily="34" charset="0"/>
              </a:rPr>
              <a:t>er</a:t>
            </a:r>
            <a:r>
              <a:rPr lang="en-US" altLang="zh-CN" sz="3200">
                <a:solidFill>
                  <a:srgbClr val="00B050"/>
                </a:solidFill>
                <a:latin typeface="Berlin Sans FB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00B050"/>
                </a:solidFill>
                <a:latin typeface="Berlin Sans FB" pitchFamily="34" charset="0"/>
              </a:rPr>
              <a:t>My friends are funn</a:t>
            </a:r>
            <a:r>
              <a:rPr lang="en-US" altLang="zh-CN" sz="3200">
                <a:solidFill>
                  <a:srgbClr val="FF9900"/>
                </a:solidFill>
                <a:latin typeface="Berlin Sans FB" pitchFamily="34" charset="0"/>
              </a:rPr>
              <a:t>ier</a:t>
            </a:r>
            <a:r>
              <a:rPr lang="en-US" altLang="zh-CN" sz="3200">
                <a:solidFill>
                  <a:srgbClr val="00B050"/>
                </a:solidFill>
                <a:latin typeface="Berlin Sans FB" pitchFamily="34" charset="0"/>
              </a:rPr>
              <a:t>, my grades are </a:t>
            </a:r>
            <a:r>
              <a:rPr lang="en-US" altLang="zh-CN" sz="3200">
                <a:solidFill>
                  <a:srgbClr val="FF9900"/>
                </a:solidFill>
                <a:latin typeface="Berlin Sans FB" pitchFamily="34" charset="0"/>
              </a:rPr>
              <a:t>better</a:t>
            </a:r>
            <a:r>
              <a:rPr lang="en-US" altLang="zh-CN" sz="3200">
                <a:solidFill>
                  <a:srgbClr val="00B050"/>
                </a:solidFill>
                <a:latin typeface="Berlin Sans FB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00B050"/>
                </a:solidFill>
                <a:latin typeface="Berlin Sans FB" pitchFamily="34" charset="0"/>
              </a:rPr>
              <a:t>My school is </a:t>
            </a:r>
            <a:r>
              <a:rPr lang="en-US" altLang="zh-CN" sz="3200">
                <a:solidFill>
                  <a:srgbClr val="FF9900"/>
                </a:solidFill>
                <a:latin typeface="Berlin Sans FB" pitchFamily="34" charset="0"/>
              </a:rPr>
              <a:t>more</a:t>
            </a:r>
            <a:r>
              <a:rPr lang="en-US" altLang="zh-CN" sz="3200">
                <a:solidFill>
                  <a:srgbClr val="00B050"/>
                </a:solidFill>
                <a:latin typeface="Berlin Sans FB" pitchFamily="34" charset="0"/>
              </a:rPr>
              <a:t> beautiful, </a:t>
            </a: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00B050"/>
                </a:solidFill>
                <a:latin typeface="Berlin Sans FB" pitchFamily="34" charset="0"/>
              </a:rPr>
              <a:t>My city is </a:t>
            </a:r>
            <a:r>
              <a:rPr lang="en-US" altLang="zh-CN" sz="3200">
                <a:solidFill>
                  <a:srgbClr val="FF9900"/>
                </a:solidFill>
                <a:latin typeface="Berlin Sans FB" pitchFamily="34" charset="0"/>
              </a:rPr>
              <a:t>more</a:t>
            </a:r>
            <a:r>
              <a:rPr lang="en-US" altLang="zh-CN" sz="3200">
                <a:solidFill>
                  <a:srgbClr val="00B050"/>
                </a:solidFill>
                <a:latin typeface="Berlin Sans FB" pitchFamily="34" charset="0"/>
              </a:rPr>
              <a:t> comfortable(</a:t>
            </a:r>
            <a:r>
              <a:rPr lang="zh-CN" altLang="en-US" sz="3200" b="1">
                <a:solidFill>
                  <a:srgbClr val="00B050"/>
                </a:solidFill>
                <a:latin typeface="幼圆" pitchFamily="49" charset="-122"/>
                <a:ea typeface="幼圆" pitchFamily="49" charset="-122"/>
              </a:rPr>
              <a:t>舒适的</a:t>
            </a:r>
            <a:r>
              <a:rPr lang="en-US" altLang="zh-CN" sz="3200">
                <a:solidFill>
                  <a:srgbClr val="00B050"/>
                </a:solidFill>
                <a:latin typeface="Berlin Sans FB" pitchFamily="34" charset="0"/>
              </a:rPr>
              <a:t>).</a:t>
            </a: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00B050"/>
                </a:solidFill>
                <a:latin typeface="Berlin Sans FB" pitchFamily="34" charset="0"/>
              </a:rPr>
              <a:t>We are happ</a:t>
            </a:r>
            <a:r>
              <a:rPr lang="en-US" altLang="zh-CN" sz="3200">
                <a:solidFill>
                  <a:srgbClr val="FF9900"/>
                </a:solidFill>
                <a:latin typeface="Berlin Sans FB" pitchFamily="34" charset="0"/>
              </a:rPr>
              <a:t>ier</a:t>
            </a:r>
            <a:r>
              <a:rPr lang="en-US" altLang="zh-CN" sz="3200">
                <a:solidFill>
                  <a:srgbClr val="00B050"/>
                </a:solidFill>
                <a:latin typeface="Berlin Sans FB" pitchFamily="34" charset="0"/>
              </a:rPr>
              <a:t>, our life is </a:t>
            </a:r>
            <a:r>
              <a:rPr lang="en-US" altLang="zh-CN" sz="3200">
                <a:solidFill>
                  <a:srgbClr val="FF9900"/>
                </a:solidFill>
                <a:latin typeface="Berlin Sans FB" pitchFamily="34" charset="0"/>
              </a:rPr>
              <a:t>better</a:t>
            </a:r>
            <a:r>
              <a:rPr lang="en-US" altLang="zh-CN" sz="3200">
                <a:solidFill>
                  <a:srgbClr val="00B050"/>
                </a:solidFill>
                <a:latin typeface="Berlin Sans FB" pitchFamily="34" charset="0"/>
              </a:rPr>
              <a:t>.</a:t>
            </a:r>
          </a:p>
        </p:txBody>
      </p:sp>
      <p:pic>
        <p:nvPicPr>
          <p:cNvPr id="58373" name="图片 3" descr="200811290155076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1700213"/>
            <a:ext cx="1193800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2.</a:t>
            </a:r>
            <a:r>
              <a:rPr lang="zh-CN" altLang="en-US"/>
              <a:t>比较</a:t>
            </a:r>
            <a:r>
              <a:rPr lang="en-US" altLang="zh-CN">
                <a:solidFill>
                  <a:srgbClr val="0000CC"/>
                </a:solidFill>
                <a:ea typeface="黑体" pitchFamily="49" charset="-122"/>
              </a:rPr>
              <a:t>A </a:t>
            </a:r>
            <a:r>
              <a:rPr lang="zh-CN" altLang="en-US">
                <a:solidFill>
                  <a:srgbClr val="0000CC"/>
                </a:solidFill>
                <a:ea typeface="黑体" pitchFamily="49" charset="-122"/>
              </a:rPr>
              <a:t>，</a:t>
            </a:r>
            <a:r>
              <a:rPr lang="en-US" altLang="zh-CN">
                <a:solidFill>
                  <a:srgbClr val="0000CC"/>
                </a:solidFill>
                <a:ea typeface="黑体" pitchFamily="49" charset="-122"/>
              </a:rPr>
              <a:t>B</a:t>
            </a:r>
            <a:r>
              <a:rPr lang="zh-CN" altLang="en-US">
                <a:solidFill>
                  <a:srgbClr val="0000CC"/>
                </a:solidFill>
                <a:ea typeface="黑体" pitchFamily="49" charset="-122"/>
              </a:rPr>
              <a:t>两人</a:t>
            </a:r>
            <a:r>
              <a:rPr lang="en-US" altLang="zh-CN">
                <a:solidFill>
                  <a:srgbClr val="0000CC"/>
                </a:solidFill>
                <a:ea typeface="黑体" pitchFamily="49" charset="-122"/>
              </a:rPr>
              <a:t>/</a:t>
            </a:r>
            <a:r>
              <a:rPr lang="zh-CN" altLang="en-US">
                <a:solidFill>
                  <a:srgbClr val="0000CC"/>
                </a:solidFill>
                <a:ea typeface="黑体" pitchFamily="49" charset="-122"/>
              </a:rPr>
              <a:t>两事物问其中哪一个较</a:t>
            </a:r>
            <a:r>
              <a:rPr lang="en-US" altLang="zh-CN">
                <a:solidFill>
                  <a:srgbClr val="0000CC"/>
                </a:solidFill>
                <a:ea typeface="黑体" pitchFamily="49" charset="-122"/>
              </a:rPr>
              <a:t>…</a:t>
            </a:r>
            <a:r>
              <a:rPr lang="zh-CN" altLang="en-US">
                <a:solidFill>
                  <a:srgbClr val="0000CC"/>
                </a:solidFill>
                <a:ea typeface="黑体" pitchFamily="49" charset="-122"/>
              </a:rPr>
              <a:t>时</a:t>
            </a:r>
            <a:r>
              <a:rPr lang="zh-CN" altLang="en-US"/>
              <a:t>用句型；</a:t>
            </a:r>
          </a:p>
          <a:p>
            <a:r>
              <a:rPr lang="zh-CN" altLang="en-US"/>
              <a:t> “</a:t>
            </a:r>
            <a:r>
              <a:rPr lang="en-US" altLang="zh-CN"/>
              <a:t>Who/which +</a:t>
            </a:r>
            <a:r>
              <a:rPr lang="zh-CN" altLang="en-US"/>
              <a:t>谓语动词</a:t>
            </a:r>
            <a:r>
              <a:rPr lang="en-US" altLang="zh-CN"/>
              <a:t>+ </a:t>
            </a:r>
            <a:r>
              <a:rPr lang="en-US" altLang="zh-CN">
                <a:solidFill>
                  <a:srgbClr val="0000CC"/>
                </a:solidFill>
                <a:ea typeface="黑体" pitchFamily="49" charset="-122"/>
              </a:rPr>
              <a:t>adj./adv.</a:t>
            </a:r>
            <a:r>
              <a:rPr lang="zh-CN" altLang="en-US">
                <a:solidFill>
                  <a:srgbClr val="0000CC"/>
                </a:solidFill>
                <a:ea typeface="黑体" pitchFamily="49" charset="-122"/>
              </a:rPr>
              <a:t>比较级，</a:t>
            </a:r>
            <a:r>
              <a:rPr lang="en-US" altLang="zh-CN">
                <a:solidFill>
                  <a:srgbClr val="0000CC"/>
                </a:solidFill>
                <a:ea typeface="黑体" pitchFamily="49" charset="-122"/>
              </a:rPr>
              <a:t>A or B ?</a:t>
            </a:r>
            <a:r>
              <a:rPr lang="en-US" altLang="zh-CN"/>
              <a:t>”</a:t>
            </a:r>
          </a:p>
          <a:p>
            <a:r>
              <a:rPr lang="en-US" altLang="zh-CN"/>
              <a:t>Who is </a:t>
            </a:r>
            <a:r>
              <a:rPr lang="en-US" altLang="zh-CN" i="1">
                <a:solidFill>
                  <a:srgbClr val="FF3300"/>
                </a:solidFill>
              </a:rPr>
              <a:t>thinner</a:t>
            </a:r>
            <a:r>
              <a:rPr lang="en-US" altLang="zh-CN"/>
              <a:t>, Jenny or Mary?</a:t>
            </a:r>
          </a:p>
          <a:p>
            <a:r>
              <a:rPr lang="en-US" altLang="zh-CN"/>
              <a:t>Which book is </a:t>
            </a:r>
            <a:r>
              <a:rPr lang="en-US" altLang="zh-CN" i="1">
                <a:solidFill>
                  <a:srgbClr val="FF3300"/>
                </a:solidFill>
              </a:rPr>
              <a:t>better</a:t>
            </a:r>
            <a:r>
              <a:rPr lang="en-US" altLang="zh-CN"/>
              <a:t>, this one or that one?</a:t>
            </a:r>
          </a:p>
          <a:p>
            <a:r>
              <a:rPr lang="en-US" altLang="zh-CN"/>
              <a:t>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/>
              <a:t>3. </a:t>
            </a:r>
            <a:r>
              <a:rPr lang="zh-CN" altLang="en-US" sz="2800"/>
              <a:t>用在“</a:t>
            </a:r>
            <a:r>
              <a:rPr lang="en-US" altLang="zh-CN" sz="2800"/>
              <a:t>adj.</a:t>
            </a:r>
            <a:r>
              <a:rPr lang="zh-CN" altLang="en-US" sz="2800"/>
              <a:t>比较级</a:t>
            </a:r>
            <a:r>
              <a:rPr lang="en-US" altLang="zh-CN" sz="2800"/>
              <a:t>+of the two…”</a:t>
            </a:r>
            <a:r>
              <a:rPr lang="zh-CN" altLang="en-US" sz="2800"/>
              <a:t>结构中，且比较级前要加定冠词  </a:t>
            </a:r>
            <a:r>
              <a:rPr lang="en-US" altLang="zh-CN" sz="2800"/>
              <a:t>the</a:t>
            </a:r>
            <a:r>
              <a:rPr lang="zh-CN" altLang="en-US" sz="2800"/>
              <a:t>。</a:t>
            </a:r>
          </a:p>
          <a:p>
            <a:pPr>
              <a:lnSpc>
                <a:spcPct val="90000"/>
              </a:lnSpc>
            </a:pPr>
            <a:r>
              <a:rPr lang="zh-CN" altLang="en-US" sz="2800"/>
              <a:t> </a:t>
            </a:r>
            <a:r>
              <a:rPr lang="en-US" altLang="zh-CN" sz="2800"/>
              <a:t>Mike is </a:t>
            </a:r>
            <a:r>
              <a:rPr lang="en-US" altLang="zh-CN" sz="2800" i="1">
                <a:solidFill>
                  <a:srgbClr val="FF3300"/>
                </a:solidFill>
              </a:rPr>
              <a:t>the taller of the two</a:t>
            </a:r>
            <a:r>
              <a:rPr lang="en-US" altLang="zh-CN" sz="2800"/>
              <a:t> boys.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4.</a:t>
            </a:r>
            <a:r>
              <a:rPr lang="zh-CN" altLang="en-US" sz="2800"/>
              <a:t>（比较级用连接另一个比较的人或事物，但在上下文明确的情况下，）</a:t>
            </a:r>
            <a:r>
              <a:rPr lang="en-US" altLang="zh-CN" sz="2800"/>
              <a:t>adj./adv. </a:t>
            </a:r>
            <a:r>
              <a:rPr lang="zh-CN" altLang="en-US" sz="2800"/>
              <a:t>比较级单独使用。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Who runs </a:t>
            </a:r>
            <a:r>
              <a:rPr lang="en-US" altLang="zh-CN" sz="2800" i="1">
                <a:solidFill>
                  <a:srgbClr val="FF3300"/>
                </a:solidFill>
              </a:rPr>
              <a:t>faster</a:t>
            </a:r>
            <a:r>
              <a:rPr lang="en-US" altLang="zh-CN" sz="2800"/>
              <a:t> ?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This bike is </a:t>
            </a:r>
            <a:r>
              <a:rPr lang="en-US" altLang="zh-CN" sz="2800" i="1">
                <a:solidFill>
                  <a:srgbClr val="FF3300"/>
                </a:solidFill>
              </a:rPr>
              <a:t>more expensive</a:t>
            </a:r>
            <a:r>
              <a:rPr lang="en-US" altLang="zh-CN" sz="2800"/>
              <a:t>.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It was </a:t>
            </a:r>
            <a:r>
              <a:rPr lang="en-US" altLang="zh-CN" sz="2800" i="1">
                <a:solidFill>
                  <a:srgbClr val="FF3300"/>
                </a:solidFill>
              </a:rPr>
              <a:t>quieter</a:t>
            </a:r>
            <a:r>
              <a:rPr lang="en-US" altLang="zh-CN" sz="2800"/>
              <a:t> outside.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 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/>
          <a:lstStyle/>
          <a:p>
            <a:endParaRPr lang="zh-CN" altLang="zh-CN" sz="400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218113"/>
          </a:xfrm>
        </p:spPr>
        <p:txBody>
          <a:bodyPr/>
          <a:lstStyle/>
          <a:p>
            <a:r>
              <a:rPr lang="zh-CN" altLang="en-US"/>
              <a:t>五，形容词，副词比较级前的修饰语。</a:t>
            </a:r>
          </a:p>
          <a:p>
            <a:r>
              <a:rPr lang="en-US" altLang="zh-CN"/>
              <a:t>1</a:t>
            </a:r>
            <a:r>
              <a:rPr lang="zh-CN" altLang="en-US"/>
              <a:t>）</a:t>
            </a: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</a:rPr>
              <a:t>当需要表示一方超过另一方的程度时，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</a:rPr>
              <a:t>可以用</a:t>
            </a:r>
            <a:r>
              <a:rPr lang="en-US" altLang="zh-CN" b="1">
                <a:solidFill>
                  <a:srgbClr val="0000CC"/>
                </a:solidFill>
                <a:latin typeface="Times New Roman" pitchFamily="18" charset="0"/>
              </a:rPr>
              <a:t>much, a lot, a little, a bit, even, still</a:t>
            </a: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</a:rPr>
              <a:t>，</a:t>
            </a:r>
            <a:r>
              <a:rPr lang="en-US" altLang="zh-CN" b="1">
                <a:solidFill>
                  <a:srgbClr val="0000CC"/>
                </a:solidFill>
                <a:latin typeface="Times New Roman" pitchFamily="18" charset="0"/>
              </a:rPr>
              <a:t>slightly</a:t>
            </a: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</a:rPr>
              <a:t>等来修饰形容词比较级。注意</a:t>
            </a:r>
            <a:r>
              <a:rPr lang="en-US" altLang="zh-CN" b="1">
                <a:solidFill>
                  <a:srgbClr val="0000CC"/>
                </a:solidFill>
                <a:latin typeface="Times New Roman" pitchFamily="18" charset="0"/>
              </a:rPr>
              <a:t>: </a:t>
            </a: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</a:rPr>
              <a:t>比较级不能用</a:t>
            </a:r>
            <a:r>
              <a:rPr lang="en-US" altLang="zh-CN" b="1">
                <a:solidFill>
                  <a:srgbClr val="0000CC"/>
                </a:solidFill>
                <a:latin typeface="Times New Roman" pitchFamily="18" charset="0"/>
              </a:rPr>
              <a:t>very, so, too, quite</a:t>
            </a: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</a:rPr>
              <a:t>等修饰。如：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en-US" b="1">
                <a:latin typeface="Times New Roman" pitchFamily="18" charset="0"/>
              </a:rPr>
              <a:t>   </a:t>
            </a:r>
            <a:r>
              <a:rPr lang="en-US" altLang="zh-CN" b="1">
                <a:latin typeface="Times New Roman" pitchFamily="18" charset="0"/>
              </a:rPr>
              <a:t>He is </a:t>
            </a:r>
            <a:r>
              <a:rPr lang="en-US" altLang="zh-CN" b="1">
                <a:solidFill>
                  <a:srgbClr val="FF0000"/>
                </a:solidFill>
                <a:latin typeface="Times New Roman" pitchFamily="18" charset="0"/>
              </a:rPr>
              <a:t>much more serious than</a:t>
            </a:r>
            <a:r>
              <a:rPr lang="en-US" altLang="zh-CN" b="1">
                <a:solidFill>
                  <a:srgbClr val="FF0066"/>
                </a:solidFill>
                <a:latin typeface="Times New Roman" pitchFamily="18" charset="0"/>
              </a:rPr>
              <a:t> </a:t>
            </a:r>
            <a:r>
              <a:rPr lang="en-US" altLang="zh-CN" b="1">
                <a:latin typeface="Times New Roman" pitchFamily="18" charset="0"/>
              </a:rPr>
              <a:t>Sam.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I am feeling 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much</a:t>
            </a:r>
            <a:r>
              <a:rPr lang="en-US" altLang="zh-CN" b="1">
                <a:latin typeface="Times New Roman" pitchFamily="18" charset="0"/>
              </a:rPr>
              <a:t> better today.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altLang="zh-CN" b="1">
                <a:latin typeface="Times New Roman" pitchFamily="18" charset="0"/>
              </a:rPr>
              <a:t>It’s </a:t>
            </a:r>
            <a:r>
              <a:rPr lang="en-US" altLang="zh-CN" b="1">
                <a:solidFill>
                  <a:srgbClr val="FF3300"/>
                </a:solidFill>
                <a:latin typeface="Times New Roman" pitchFamily="18" charset="0"/>
              </a:rPr>
              <a:t>slightly</a:t>
            </a:r>
            <a:r>
              <a:rPr lang="en-US" altLang="zh-CN" b="1">
                <a:latin typeface="Times New Roman" pitchFamily="18" charset="0"/>
              </a:rPr>
              <a:t> warmer today.</a:t>
            </a:r>
          </a:p>
          <a:p>
            <a:pPr>
              <a:lnSpc>
                <a:spcPct val="110000"/>
              </a:lnSpc>
              <a:buFontTx/>
              <a:buNone/>
            </a:pPr>
            <a:endParaRPr lang="en-US" altLang="zh-CN" b="1">
              <a:latin typeface="Times New Roman" pitchFamily="18" charset="0"/>
            </a:endParaRPr>
          </a:p>
          <a:p>
            <a:pPr>
              <a:lnSpc>
                <a:spcPct val="110000"/>
              </a:lnSpc>
              <a:buFontTx/>
              <a:buNone/>
            </a:pPr>
            <a:endParaRPr lang="en-US" altLang="zh-CN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2) </a:t>
            </a:r>
            <a:r>
              <a:rPr lang="zh-CN" altLang="en-US"/>
              <a:t>也可在比较级前加上</a:t>
            </a:r>
            <a:r>
              <a:rPr lang="en-US" altLang="zh-CN"/>
              <a:t>any, no, some, even, still</a:t>
            </a:r>
            <a:r>
              <a:rPr lang="zh-CN" altLang="en-US"/>
              <a:t>等词。</a:t>
            </a:r>
          </a:p>
          <a:p>
            <a:r>
              <a:rPr lang="en-US" altLang="zh-CN"/>
              <a:t>Do you feel </a:t>
            </a:r>
            <a:r>
              <a:rPr lang="en-US" altLang="zh-CN">
                <a:solidFill>
                  <a:srgbClr val="FF3300"/>
                </a:solidFill>
              </a:rPr>
              <a:t>any</a:t>
            </a:r>
            <a:r>
              <a:rPr lang="en-US" altLang="zh-CN"/>
              <a:t> better today?</a:t>
            </a:r>
          </a:p>
          <a:p>
            <a:r>
              <a:rPr lang="en-US" altLang="zh-CN"/>
              <a:t>She was </a:t>
            </a:r>
            <a:r>
              <a:rPr lang="en-US" altLang="zh-CN">
                <a:solidFill>
                  <a:srgbClr val="FF3300"/>
                </a:solidFill>
              </a:rPr>
              <a:t>no </a:t>
            </a:r>
            <a:r>
              <a:rPr lang="en-US" altLang="zh-CN"/>
              <a:t>older than Tom.</a:t>
            </a:r>
          </a:p>
          <a:p>
            <a:r>
              <a:rPr lang="en-US" altLang="zh-CN"/>
              <a:t>This book is </a:t>
            </a:r>
            <a:r>
              <a:rPr lang="en-US" altLang="zh-CN">
                <a:solidFill>
                  <a:srgbClr val="FF3300"/>
                </a:solidFill>
              </a:rPr>
              <a:t>even</a:t>
            </a:r>
            <a:r>
              <a:rPr lang="en-US" altLang="zh-CN"/>
              <a:t> more useful than that one.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六，特殊用法</a:t>
            </a:r>
          </a:p>
          <a:p>
            <a:r>
              <a:rPr lang="en-US" altLang="zh-CN"/>
              <a:t>1.“</a:t>
            </a:r>
            <a:r>
              <a:rPr lang="zh-CN" altLang="en-US"/>
              <a:t>比较级</a:t>
            </a:r>
            <a:r>
              <a:rPr lang="en-US" altLang="zh-CN"/>
              <a:t>+and+</a:t>
            </a:r>
            <a:r>
              <a:rPr lang="zh-CN" altLang="en-US"/>
              <a:t>比较级”，意为“越来越”。</a:t>
            </a:r>
          </a:p>
          <a:p>
            <a:r>
              <a:rPr lang="zh-CN" altLang="en-US"/>
              <a:t>多音节比较级用 “</a:t>
            </a:r>
            <a:r>
              <a:rPr lang="en-US" altLang="zh-CN"/>
              <a:t>more and more+</a:t>
            </a:r>
            <a:r>
              <a:rPr lang="zh-CN" altLang="en-US"/>
              <a:t>原级”</a:t>
            </a:r>
          </a:p>
          <a:p>
            <a:r>
              <a:rPr lang="en-US" altLang="zh-CN"/>
              <a:t>The weather is getting </a:t>
            </a:r>
            <a:r>
              <a:rPr lang="en-US" altLang="zh-CN" i="1">
                <a:solidFill>
                  <a:srgbClr val="FF3300"/>
                </a:solidFill>
              </a:rPr>
              <a:t>cooler and cooler</a:t>
            </a:r>
            <a:r>
              <a:rPr lang="en-US" altLang="zh-CN"/>
              <a:t>.</a:t>
            </a:r>
          </a:p>
          <a:p>
            <a:r>
              <a:rPr lang="en-US" altLang="zh-CN"/>
              <a:t>English is becoming </a:t>
            </a:r>
            <a:r>
              <a:rPr lang="en-US" altLang="zh-CN" i="1">
                <a:solidFill>
                  <a:srgbClr val="FF3300"/>
                </a:solidFill>
              </a:rPr>
              <a:t>more and more important.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2. “the+</a:t>
            </a:r>
            <a:r>
              <a:rPr lang="zh-CN" altLang="en-US"/>
              <a:t>比较级</a:t>
            </a:r>
            <a:r>
              <a:rPr lang="en-US" altLang="zh-CN"/>
              <a:t>(…), the+</a:t>
            </a:r>
            <a:r>
              <a:rPr lang="zh-CN" altLang="en-US"/>
              <a:t>比较级</a:t>
            </a:r>
            <a:r>
              <a:rPr lang="en-US" altLang="zh-CN"/>
              <a:t>(…)”</a:t>
            </a:r>
          </a:p>
          <a:p>
            <a:r>
              <a:rPr lang="zh-CN" altLang="en-US"/>
              <a:t>意思是：”越</a:t>
            </a:r>
            <a:r>
              <a:rPr lang="en-US" altLang="zh-CN"/>
              <a:t>…</a:t>
            </a:r>
            <a:r>
              <a:rPr lang="zh-CN" altLang="en-US"/>
              <a:t>越</a:t>
            </a:r>
            <a:r>
              <a:rPr lang="en-US" altLang="zh-CN"/>
              <a:t>…”</a:t>
            </a:r>
          </a:p>
          <a:p>
            <a:r>
              <a:rPr lang="en-US" altLang="zh-CN"/>
              <a:t>The more, the better.</a:t>
            </a:r>
          </a:p>
          <a:p>
            <a:r>
              <a:rPr lang="en-US" altLang="zh-CN" i="1">
                <a:solidFill>
                  <a:srgbClr val="FF3300"/>
                </a:solidFill>
              </a:rPr>
              <a:t>The more</a:t>
            </a:r>
            <a:r>
              <a:rPr lang="en-US" altLang="zh-CN"/>
              <a:t> you eat, </a:t>
            </a:r>
            <a:r>
              <a:rPr lang="en-US" altLang="zh-CN" i="1">
                <a:solidFill>
                  <a:srgbClr val="FF3300"/>
                </a:solidFill>
              </a:rPr>
              <a:t>the heavier</a:t>
            </a:r>
            <a:r>
              <a:rPr lang="en-US" altLang="zh-CN"/>
              <a:t> you are.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Let’s listen to an English song.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3. </a:t>
            </a:r>
            <a:r>
              <a:rPr lang="zh-CN" altLang="en-US"/>
              <a:t>两者在某一方面相同</a:t>
            </a:r>
          </a:p>
          <a:p>
            <a:r>
              <a:rPr lang="zh-CN" altLang="en-US"/>
              <a:t> </a:t>
            </a:r>
            <a:r>
              <a:rPr lang="en-US" altLang="zh-CN"/>
              <a:t>A+</a:t>
            </a:r>
            <a:r>
              <a:rPr lang="zh-CN" altLang="en-US"/>
              <a:t>谓语动词</a:t>
            </a:r>
            <a:r>
              <a:rPr lang="en-US" altLang="zh-CN"/>
              <a:t>+as+ adj./adv.</a:t>
            </a:r>
            <a:r>
              <a:rPr lang="zh-CN" altLang="en-US"/>
              <a:t>原级</a:t>
            </a:r>
            <a:r>
              <a:rPr lang="en-US" altLang="zh-CN"/>
              <a:t>+ as+ B.</a:t>
            </a:r>
          </a:p>
          <a:p>
            <a:r>
              <a:rPr lang="en-US" altLang="zh-CN"/>
              <a:t>  Helen is </a:t>
            </a:r>
            <a:r>
              <a:rPr lang="en-US" altLang="zh-CN">
                <a:solidFill>
                  <a:srgbClr val="FF3300"/>
                </a:solidFill>
              </a:rPr>
              <a:t>as tall as</a:t>
            </a:r>
            <a:r>
              <a:rPr lang="en-US" altLang="zh-CN"/>
              <a:t> Amy.</a:t>
            </a:r>
          </a:p>
          <a:p>
            <a:r>
              <a:rPr lang="en-US" altLang="zh-CN"/>
              <a:t>Peter studies </a:t>
            </a:r>
            <a:r>
              <a:rPr lang="en-US" altLang="zh-CN">
                <a:solidFill>
                  <a:srgbClr val="FF3300"/>
                </a:solidFill>
              </a:rPr>
              <a:t>as hard as</a:t>
            </a:r>
            <a:r>
              <a:rPr lang="en-US" altLang="zh-CN"/>
              <a:t> Tom.</a:t>
            </a:r>
          </a:p>
          <a:p>
            <a:r>
              <a:rPr lang="en-US" altLang="zh-CN"/>
              <a:t>She has </a:t>
            </a:r>
            <a:r>
              <a:rPr lang="en-US" altLang="zh-CN">
                <a:solidFill>
                  <a:srgbClr val="FF3300"/>
                </a:solidFill>
              </a:rPr>
              <a:t>as long hair as</a:t>
            </a:r>
            <a:r>
              <a:rPr lang="en-US" altLang="zh-CN"/>
              <a:t> her mother.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j009574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95438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587" name="WordArt 3" descr="白色大理石"/>
          <p:cNvSpPr>
            <a:spLocks noChangeArrowheads="1" noChangeShapeType="1" noTextEdit="1"/>
          </p:cNvSpPr>
          <p:nvPr/>
        </p:nvSpPr>
        <p:spPr bwMode="auto">
          <a:xfrm>
            <a:off x="2411413" y="-171450"/>
            <a:ext cx="4824412" cy="1295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nUp">
              <a:avLst>
                <a:gd name="adj" fmla="val 78824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altLang="zh-CN" sz="40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 Rounded MT Bold"/>
              </a:rPr>
              <a:t>exercises</a:t>
            </a:r>
            <a:endParaRPr lang="zh-CN" altLang="en-US" sz="4000" kern="10">
              <a:ln w="9525"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latin typeface="Arial Rounded MT Bold"/>
            </a:endParaRP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0" y="1052513"/>
            <a:ext cx="9324975" cy="6008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400" b="1">
                <a:solidFill>
                  <a:srgbClr val="000000"/>
                </a:solidFill>
                <a:latin typeface="Times New Roman" pitchFamily="18" charset="0"/>
              </a:rPr>
              <a:t>               </a:t>
            </a:r>
            <a:r>
              <a:rPr kumimoji="1" lang="zh-CN" altLang="en-US" sz="2400" b="1">
                <a:solidFill>
                  <a:srgbClr val="000000"/>
                </a:solidFill>
                <a:latin typeface="Times New Roman" pitchFamily="18" charset="0"/>
              </a:rPr>
              <a:t>用所给形容词的</a:t>
            </a:r>
            <a:r>
              <a:rPr kumimoji="1" lang="zh-CN" altLang="en-US" sz="2400" b="1" u="sng">
                <a:solidFill>
                  <a:srgbClr val="FF0066"/>
                </a:solidFill>
                <a:latin typeface="Times New Roman" pitchFamily="18" charset="0"/>
              </a:rPr>
              <a:t>适当形式</a:t>
            </a:r>
            <a:r>
              <a:rPr kumimoji="1" lang="zh-CN" altLang="en-US" sz="2400" b="1">
                <a:solidFill>
                  <a:srgbClr val="000000"/>
                </a:solidFill>
                <a:latin typeface="Times New Roman" pitchFamily="18" charset="0"/>
              </a:rPr>
              <a:t>填空：</a:t>
            </a:r>
          </a:p>
          <a:p>
            <a:pPr lvl="1"/>
            <a:r>
              <a:rPr kumimoji="1" lang="en-US" altLang="zh-CN" sz="2800" b="1">
                <a:solidFill>
                  <a:srgbClr val="4C35A1"/>
                </a:solidFill>
                <a:latin typeface="Times New Roman" pitchFamily="18" charset="0"/>
              </a:rPr>
              <a:t>1.My sister is ___________(old) than Richard.</a:t>
            </a:r>
          </a:p>
          <a:p>
            <a:pPr lvl="1"/>
            <a:r>
              <a:rPr kumimoji="1" lang="en-US" altLang="zh-CN" sz="2800" b="1">
                <a:solidFill>
                  <a:srgbClr val="4C35A1"/>
                </a:solidFill>
                <a:latin typeface="Times New Roman" pitchFamily="18" charset="0"/>
              </a:rPr>
              <a:t>2.She is very ________(smart).</a:t>
            </a:r>
          </a:p>
          <a:p>
            <a:pPr lvl="1"/>
            <a:r>
              <a:rPr kumimoji="1" lang="en-US" altLang="zh-CN" sz="2800" b="1">
                <a:solidFill>
                  <a:srgbClr val="4C35A1"/>
                </a:solidFill>
                <a:latin typeface="Times New Roman" pitchFamily="18" charset="0"/>
              </a:rPr>
              <a:t>3.Is football ______________ (exciting) than basketball?</a:t>
            </a:r>
          </a:p>
          <a:p>
            <a:pPr lvl="1"/>
            <a:r>
              <a:rPr kumimoji="1" lang="en-US" altLang="zh-CN" sz="2800" b="1">
                <a:solidFill>
                  <a:srgbClr val="4C35A1"/>
                </a:solidFill>
                <a:latin typeface="Times New Roman" pitchFamily="18" charset="0"/>
              </a:rPr>
              <a:t>4.The city is _______ (clean) than it was last year.</a:t>
            </a:r>
          </a:p>
          <a:p>
            <a:pPr lvl="1"/>
            <a:r>
              <a:rPr kumimoji="1" lang="en-US" altLang="zh-CN" sz="2800" b="1">
                <a:solidFill>
                  <a:srgbClr val="4C35A1"/>
                </a:solidFill>
                <a:latin typeface="Times New Roman" pitchFamily="18" charset="0"/>
              </a:rPr>
              <a:t>5.I have ______(little) money than you. </a:t>
            </a:r>
          </a:p>
          <a:p>
            <a:pPr lvl="1"/>
            <a:r>
              <a:rPr kumimoji="1" lang="en-US" altLang="zh-CN" sz="2800" b="1">
                <a:solidFill>
                  <a:srgbClr val="4C35A1"/>
                </a:solidFill>
                <a:latin typeface="Times New Roman" pitchFamily="18" charset="0"/>
              </a:rPr>
              <a:t>6.She is </a:t>
            </a:r>
            <a:r>
              <a:rPr kumimoji="1" lang="en-US" altLang="zh-CN" sz="2800" b="1">
                <a:solidFill>
                  <a:srgbClr val="0000FF"/>
                </a:solidFill>
                <a:latin typeface="Times New Roman" pitchFamily="18" charset="0"/>
              </a:rPr>
              <a:t>a little</a:t>
            </a:r>
            <a:r>
              <a:rPr kumimoji="1" lang="en-US" altLang="zh-CN" sz="2800" b="1">
                <a:solidFill>
                  <a:srgbClr val="4C35A1"/>
                </a:solidFill>
                <a:latin typeface="Times New Roman" pitchFamily="18" charset="0"/>
              </a:rPr>
              <a:t>_____  (shy) than her sister.</a:t>
            </a:r>
          </a:p>
          <a:p>
            <a:pPr lvl="1"/>
            <a:r>
              <a:rPr kumimoji="1" lang="en-US" altLang="zh-CN" sz="2800" b="1">
                <a:solidFill>
                  <a:srgbClr val="4C35A1"/>
                </a:solidFill>
                <a:latin typeface="Times New Roman" pitchFamily="18" charset="0"/>
              </a:rPr>
              <a:t>7.The weather today  is _______(nice) than that    yesterday.</a:t>
            </a:r>
          </a:p>
          <a:p>
            <a:pPr lvl="1"/>
            <a:r>
              <a:rPr kumimoji="1" lang="en-US" altLang="zh-CN" sz="2800" b="1">
                <a:solidFill>
                  <a:srgbClr val="4C35A1"/>
                </a:solidFill>
                <a:latin typeface="Times New Roman" pitchFamily="18" charset="0"/>
              </a:rPr>
              <a:t>8.The question is ______________(difficult) than it looks.</a:t>
            </a:r>
          </a:p>
          <a:p>
            <a:pPr lvl="1"/>
            <a:r>
              <a:rPr kumimoji="1" lang="en-US" altLang="zh-CN" sz="2800" b="1">
                <a:solidFill>
                  <a:srgbClr val="4C35A1"/>
                </a:solidFill>
                <a:latin typeface="Times New Roman" pitchFamily="18" charset="0"/>
              </a:rPr>
              <a:t>9.It is _________(hot) in Wuhan than in Beijing.</a:t>
            </a:r>
          </a:p>
          <a:p>
            <a:pPr lvl="1"/>
            <a:r>
              <a:rPr kumimoji="1" lang="en-US" altLang="zh-CN" sz="2800" b="1">
                <a:solidFill>
                  <a:srgbClr val="4C35A1"/>
                </a:solidFill>
                <a:latin typeface="Times New Roman" pitchFamily="18" charset="0"/>
              </a:rPr>
              <a:t>10.My math teacher is </a:t>
            </a:r>
            <a:r>
              <a:rPr kumimoji="1" lang="en-US" altLang="zh-CN" sz="2800" b="1">
                <a:solidFill>
                  <a:srgbClr val="800080"/>
                </a:solidFill>
                <a:latin typeface="Times New Roman" pitchFamily="18" charset="0"/>
              </a:rPr>
              <a:t>as</a:t>
            </a:r>
            <a:r>
              <a:rPr kumimoji="1" lang="en-US" altLang="zh-CN" sz="2800" b="1">
                <a:solidFill>
                  <a:srgbClr val="4C35A1"/>
                </a:solidFill>
                <a:latin typeface="Times New Roman" pitchFamily="18" charset="0"/>
              </a:rPr>
              <a:t> ____  (serious) </a:t>
            </a:r>
            <a:r>
              <a:rPr kumimoji="1" lang="en-US" altLang="zh-CN" sz="2800" b="1">
                <a:solidFill>
                  <a:srgbClr val="800080"/>
                </a:solidFill>
                <a:latin typeface="Times New Roman" pitchFamily="18" charset="0"/>
              </a:rPr>
              <a:t>as</a:t>
            </a:r>
            <a:r>
              <a:rPr kumimoji="1" lang="en-US" altLang="zh-CN" sz="2800" b="1">
                <a:solidFill>
                  <a:srgbClr val="4C35A1"/>
                </a:solidFill>
                <a:latin typeface="Times New Roman" pitchFamily="18" charset="0"/>
              </a:rPr>
              <a:t> my English  teacher .      </a:t>
            </a:r>
          </a:p>
          <a:p>
            <a:pPr lvl="1"/>
            <a:endParaRPr kumimoji="1" lang="en-US" altLang="zh-CN" sz="2800" b="1">
              <a:solidFill>
                <a:srgbClr val="4C35A1"/>
              </a:solidFill>
              <a:latin typeface="Times New Roman" pitchFamily="18" charset="0"/>
            </a:endParaRP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3276600" y="1412875"/>
            <a:ext cx="936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400" b="1">
                <a:solidFill>
                  <a:srgbClr val="FF3300"/>
                </a:solidFill>
                <a:latin typeface="Times New Roman" pitchFamily="18" charset="0"/>
              </a:rPr>
              <a:t>older</a:t>
            </a: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2627313" y="2276475"/>
            <a:ext cx="2160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400" b="1">
                <a:solidFill>
                  <a:srgbClr val="FF3300"/>
                </a:solidFill>
                <a:latin typeface="Times New Roman" pitchFamily="18" charset="0"/>
              </a:rPr>
              <a:t>more exciting</a:t>
            </a: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2555875" y="2708275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400" b="1">
                <a:solidFill>
                  <a:srgbClr val="FF3300"/>
                </a:solidFill>
                <a:latin typeface="Times New Roman" pitchFamily="18" charset="0"/>
              </a:rPr>
              <a:t>cleaner</a:t>
            </a:r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1981200" y="3124200"/>
            <a:ext cx="1374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400" b="1">
                <a:solidFill>
                  <a:srgbClr val="FF3300"/>
                </a:solidFill>
                <a:latin typeface="Times New Roman" pitchFamily="18" charset="0"/>
              </a:rPr>
              <a:t>less</a:t>
            </a:r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3276600" y="4868863"/>
            <a:ext cx="2735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400" b="1">
                <a:solidFill>
                  <a:srgbClr val="FF3300"/>
                </a:solidFill>
                <a:latin typeface="Times New Roman" pitchFamily="18" charset="0"/>
              </a:rPr>
              <a:t>more  difficult</a:t>
            </a:r>
          </a:p>
        </p:txBody>
      </p:sp>
      <p:sp>
        <p:nvSpPr>
          <p:cNvPr id="67594" name="Text Box 10"/>
          <p:cNvSpPr txBox="1">
            <a:spLocks noChangeArrowheads="1"/>
          </p:cNvSpPr>
          <p:nvPr/>
        </p:nvSpPr>
        <p:spPr bwMode="auto">
          <a:xfrm>
            <a:off x="1692275" y="5300663"/>
            <a:ext cx="1223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400" b="1">
                <a:solidFill>
                  <a:srgbClr val="FF3300"/>
                </a:solidFill>
                <a:latin typeface="Times New Roman" pitchFamily="18" charset="0"/>
              </a:rPr>
              <a:t>hotter</a:t>
            </a:r>
          </a:p>
        </p:txBody>
      </p:sp>
      <p:sp>
        <p:nvSpPr>
          <p:cNvPr id="67595" name="Text Box 11"/>
          <p:cNvSpPr txBox="1">
            <a:spLocks noChangeArrowheads="1"/>
          </p:cNvSpPr>
          <p:nvPr/>
        </p:nvSpPr>
        <p:spPr bwMode="auto">
          <a:xfrm>
            <a:off x="2700338" y="3573463"/>
            <a:ext cx="1584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400" b="1">
                <a:solidFill>
                  <a:srgbClr val="FF3300"/>
                </a:solidFill>
                <a:latin typeface="Times New Roman" pitchFamily="18" charset="0"/>
              </a:rPr>
              <a:t>shier</a:t>
            </a:r>
          </a:p>
        </p:txBody>
      </p:sp>
      <p:sp>
        <p:nvSpPr>
          <p:cNvPr id="67596" name="Text Box 12"/>
          <p:cNvSpPr txBox="1">
            <a:spLocks noChangeArrowheads="1"/>
          </p:cNvSpPr>
          <p:nvPr/>
        </p:nvSpPr>
        <p:spPr bwMode="auto">
          <a:xfrm>
            <a:off x="4211638" y="4005263"/>
            <a:ext cx="1512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FF3300"/>
                </a:solidFill>
                <a:latin typeface="Times New Roman" pitchFamily="18" charset="0"/>
              </a:rPr>
              <a:t>nicer</a:t>
            </a:r>
          </a:p>
        </p:txBody>
      </p:sp>
      <p:sp>
        <p:nvSpPr>
          <p:cNvPr id="67597" name="Text Box 13"/>
          <p:cNvSpPr txBox="1">
            <a:spLocks noChangeArrowheads="1"/>
          </p:cNvSpPr>
          <p:nvPr/>
        </p:nvSpPr>
        <p:spPr bwMode="auto">
          <a:xfrm>
            <a:off x="4284663" y="5734050"/>
            <a:ext cx="1584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FF3300"/>
                </a:solidFill>
                <a:latin typeface="Times New Roman" pitchFamily="18" charset="0"/>
              </a:rPr>
              <a:t>serious</a:t>
            </a:r>
          </a:p>
        </p:txBody>
      </p:sp>
      <p:sp>
        <p:nvSpPr>
          <p:cNvPr id="67598" name="Text Box 14"/>
          <p:cNvSpPr txBox="1">
            <a:spLocks noChangeArrowheads="1"/>
          </p:cNvSpPr>
          <p:nvPr/>
        </p:nvSpPr>
        <p:spPr bwMode="auto">
          <a:xfrm>
            <a:off x="2627313" y="1844675"/>
            <a:ext cx="946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400" b="1">
                <a:solidFill>
                  <a:srgbClr val="FF3300"/>
                </a:solidFill>
                <a:latin typeface="Times New Roman" pitchFamily="18" charset="0"/>
              </a:rPr>
              <a:t>smart</a:t>
            </a:r>
          </a:p>
        </p:txBody>
      </p:sp>
      <p:sp>
        <p:nvSpPr>
          <p:cNvPr id="67599" name="Text Box 15"/>
          <p:cNvSpPr txBox="1">
            <a:spLocks noChangeArrowheads="1"/>
          </p:cNvSpPr>
          <p:nvPr/>
        </p:nvSpPr>
        <p:spPr bwMode="auto">
          <a:xfrm>
            <a:off x="2447925" y="6092825"/>
            <a:ext cx="6696075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solidFill>
                  <a:srgbClr val="0000FF"/>
                </a:solidFill>
                <a:latin typeface="Times New Roman" pitchFamily="18" charset="0"/>
              </a:rPr>
              <a:t>as </a:t>
            </a:r>
            <a:r>
              <a:rPr kumimoji="1" lang="en-US" altLang="zh-CN" sz="2800" b="1">
                <a:solidFill>
                  <a:srgbClr val="FF0000"/>
                </a:solidFill>
                <a:latin typeface="Times New Roman" pitchFamily="18" charset="0"/>
              </a:rPr>
              <a:t>+ adj. 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itchFamily="18" charset="0"/>
              </a:rPr>
              <a:t>原级＋</a:t>
            </a:r>
            <a:r>
              <a:rPr kumimoji="1" lang="en-US" altLang="zh-CN" sz="2800" b="1">
                <a:solidFill>
                  <a:srgbClr val="0000FF"/>
                </a:solidFill>
                <a:latin typeface="Times New Roman" pitchFamily="18" charset="0"/>
              </a:rPr>
              <a:t>as              “</a:t>
            </a:r>
            <a:r>
              <a:rPr kumimoji="1" lang="zh-CN" altLang="en-US" sz="2800" b="1">
                <a:solidFill>
                  <a:srgbClr val="0000FF"/>
                </a:solidFill>
                <a:latin typeface="Times New Roman" pitchFamily="18" charset="0"/>
              </a:rPr>
              <a:t>与</a:t>
            </a:r>
            <a:r>
              <a:rPr kumimoji="1" lang="en-US" altLang="zh-CN" sz="2800" b="1">
                <a:solidFill>
                  <a:srgbClr val="0000FF"/>
                </a:solidFill>
                <a:latin typeface="Times New Roman" pitchFamily="18" charset="0"/>
              </a:rPr>
              <a:t>……</a:t>
            </a:r>
            <a:r>
              <a:rPr kumimoji="1" lang="zh-CN" altLang="en-US" sz="2800" b="1">
                <a:solidFill>
                  <a:srgbClr val="0000FF"/>
                </a:solidFill>
                <a:latin typeface="Times New Roman" pitchFamily="18" charset="0"/>
              </a:rPr>
              <a:t>一样”</a:t>
            </a:r>
          </a:p>
          <a:p>
            <a:pPr>
              <a:spcBef>
                <a:spcPct val="50000"/>
              </a:spcBef>
            </a:pPr>
            <a:endParaRPr kumimoji="1" lang="en-US" altLang="zh-CN" sz="2800">
              <a:latin typeface="Times New Roman" pitchFamily="18" charset="0"/>
            </a:endParaRPr>
          </a:p>
        </p:txBody>
      </p:sp>
      <p:sp>
        <p:nvSpPr>
          <p:cNvPr id="67600" name="Text Box 16"/>
          <p:cNvSpPr txBox="1">
            <a:spLocks noChangeArrowheads="1"/>
          </p:cNvSpPr>
          <p:nvPr/>
        </p:nvSpPr>
        <p:spPr bwMode="auto">
          <a:xfrm>
            <a:off x="6659563" y="3429000"/>
            <a:ext cx="3024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>
                <a:solidFill>
                  <a:srgbClr val="FF0000"/>
                </a:solidFill>
                <a:latin typeface="Times New Roman" pitchFamily="18" charset="0"/>
              </a:rPr>
              <a:t>a little</a:t>
            </a:r>
            <a:r>
              <a:rPr kumimoji="1" lang="zh-CN" altLang="en-US" sz="2400">
                <a:solidFill>
                  <a:srgbClr val="FF0000"/>
                </a:solidFill>
                <a:latin typeface="Times New Roman" pitchFamily="18" charset="0"/>
              </a:rPr>
              <a:t>修饰比较级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7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7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7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7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7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67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7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7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7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7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67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75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75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7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animBg="1"/>
      <p:bldP spid="67588" grpId="0"/>
      <p:bldP spid="67589" grpId="0"/>
      <p:bldP spid="67590" grpId="0"/>
      <p:bldP spid="67591" grpId="0"/>
      <p:bldP spid="67592" grpId="0"/>
      <p:bldP spid="67593" grpId="0" build="allAtOnce"/>
      <p:bldP spid="67594" grpId="0" build="allAtOnce"/>
      <p:bldP spid="67595" grpId="0"/>
      <p:bldP spid="67596" grpId="0"/>
      <p:bldP spid="67597" grpId="0"/>
      <p:bldP spid="67598" grpId="0"/>
      <p:bldP spid="67599" grpId="0"/>
      <p:bldP spid="6760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250825" y="692150"/>
            <a:ext cx="8642350" cy="594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600" b="1"/>
              <a:t>Better later than never.</a:t>
            </a:r>
            <a:endParaRPr lang="en-US" altLang="zh-CN" sz="2000" b="1"/>
          </a:p>
          <a:p>
            <a:endParaRPr lang="en-US" altLang="zh-CN" sz="2800" b="1"/>
          </a:p>
          <a:p>
            <a:r>
              <a:rPr lang="en-US" altLang="zh-CN" sz="3600" b="1"/>
              <a:t>Facts(</a:t>
            </a:r>
            <a:r>
              <a:rPr lang="zh-CN" altLang="en-US" sz="3600" b="1"/>
              <a:t>事实）</a:t>
            </a:r>
            <a:r>
              <a:rPr lang="en-US" altLang="zh-CN" sz="3600" b="1"/>
              <a:t>speaks louder than words.</a:t>
            </a:r>
            <a:endParaRPr lang="en-US" altLang="zh-CN" sz="2000" b="1"/>
          </a:p>
          <a:p>
            <a:endParaRPr lang="en-US" altLang="zh-CN" sz="2800" b="1"/>
          </a:p>
          <a:p>
            <a:r>
              <a:rPr lang="en-US" altLang="zh-CN" sz="3600" b="1"/>
              <a:t>Enough is better than too  much.</a:t>
            </a:r>
            <a:endParaRPr lang="en-US" altLang="zh-CN" sz="2000" b="1"/>
          </a:p>
          <a:p>
            <a:endParaRPr lang="en-US" altLang="zh-CN" sz="2800" b="1"/>
          </a:p>
          <a:p>
            <a:r>
              <a:rPr lang="en-US" altLang="zh-CN" sz="3600" b="1"/>
              <a:t>Two heads are better than one.</a:t>
            </a:r>
          </a:p>
          <a:p>
            <a:endParaRPr lang="en-US" altLang="zh-CN" sz="3600" b="1"/>
          </a:p>
          <a:p>
            <a:r>
              <a:rPr lang="en-US" altLang="zh-CN" sz="3600" b="1"/>
              <a:t>Blood(</a:t>
            </a:r>
            <a:r>
              <a:rPr lang="zh-CN" altLang="en-US" sz="3600" b="1"/>
              <a:t>血</a:t>
            </a:r>
            <a:r>
              <a:rPr lang="en-US" altLang="zh-CN" sz="3600" b="1"/>
              <a:t>) is thicker</a:t>
            </a:r>
            <a:r>
              <a:rPr lang="zh-CN" altLang="en-US" sz="3600" b="1"/>
              <a:t>（稠，浓）</a:t>
            </a:r>
            <a:r>
              <a:rPr lang="en-US" altLang="zh-CN" sz="3600" b="1"/>
              <a:t>than water.</a:t>
            </a:r>
          </a:p>
          <a:p>
            <a:endParaRPr lang="en-US" altLang="zh-CN" sz="2800" b="1">
              <a:latin typeface="Arial Black" pitchFamily="34" charset="0"/>
            </a:endParaRPr>
          </a:p>
          <a:p>
            <a:endParaRPr lang="en-US" altLang="zh-CN" sz="2000" b="1"/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5600700" y="476250"/>
            <a:ext cx="35433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亡羊补牢，</a:t>
            </a:r>
          </a:p>
          <a:p>
            <a:r>
              <a:rPr lang="zh-CN" altLang="en-US" sz="3200" b="1">
                <a:solidFill>
                  <a:srgbClr val="FF0000"/>
                </a:solidFill>
              </a:rPr>
              <a:t>犹未晚也</a:t>
            </a: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971550" y="2205038"/>
            <a:ext cx="61928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事实胜于雄辩</a:t>
            </a:r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1042988" y="3141663"/>
            <a:ext cx="46085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知足常乐</a:t>
            </a: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900113" y="4221163"/>
            <a:ext cx="6480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三个臭皮匠顶个诸葛亮</a:t>
            </a:r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2051050" y="5516563"/>
            <a:ext cx="49069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血浓于水</a:t>
            </a:r>
          </a:p>
        </p:txBody>
      </p:sp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323850" y="0"/>
            <a:ext cx="85328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4400" b="1" i="1">
                <a:solidFill>
                  <a:srgbClr val="003300"/>
                </a:solidFill>
                <a:latin typeface="Calligraph421 BT" pitchFamily="66" charset="0"/>
              </a:rPr>
              <a:t>Additional  work</a:t>
            </a:r>
          </a:p>
        </p:txBody>
      </p:sp>
      <p:pic>
        <p:nvPicPr>
          <p:cNvPr id="69641" name="Picture 9" descr="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2781300"/>
            <a:ext cx="183515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/>
      <p:bldP spid="69636" grpId="0"/>
      <p:bldP spid="69637" grpId="0"/>
      <p:bldP spid="69638" grpId="0"/>
      <p:bldP spid="696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333375"/>
            <a:ext cx="7772400" cy="1470025"/>
          </a:xfrm>
        </p:spPr>
        <p:txBody>
          <a:bodyPr/>
          <a:lstStyle/>
          <a:p>
            <a:r>
              <a:rPr lang="zh-CN" altLang="en-US">
                <a:solidFill>
                  <a:srgbClr val="FF3300"/>
                </a:solidFill>
              </a:rPr>
              <a:t>形容词和副词的比较级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1844675"/>
            <a:ext cx="8569325" cy="45370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/>
              <a:t>     </a:t>
            </a:r>
            <a:r>
              <a:rPr lang="zh-CN" altLang="en-US"/>
              <a:t>大多数形容词和副词有三个等级，即原级</a:t>
            </a:r>
          </a:p>
          <a:p>
            <a:pPr>
              <a:lnSpc>
                <a:spcPct val="80000"/>
              </a:lnSpc>
            </a:pPr>
            <a:endParaRPr lang="zh-CN" altLang="en-US"/>
          </a:p>
          <a:p>
            <a:pPr>
              <a:lnSpc>
                <a:spcPct val="80000"/>
              </a:lnSpc>
            </a:pPr>
            <a:r>
              <a:rPr lang="zh-CN" altLang="en-US"/>
              <a:t>比较级和最高级。当两个人或事物进行比较</a:t>
            </a:r>
          </a:p>
          <a:p>
            <a:pPr>
              <a:lnSpc>
                <a:spcPct val="80000"/>
              </a:lnSpc>
            </a:pPr>
            <a:endParaRPr lang="zh-CN" altLang="en-US"/>
          </a:p>
          <a:p>
            <a:pPr>
              <a:lnSpc>
                <a:spcPct val="80000"/>
              </a:lnSpc>
            </a:pPr>
            <a:r>
              <a:rPr lang="zh-CN" altLang="en-US"/>
              <a:t>时，需用（形容词或副词）的比较级，当三个</a:t>
            </a:r>
          </a:p>
          <a:p>
            <a:pPr>
              <a:lnSpc>
                <a:spcPct val="80000"/>
              </a:lnSpc>
            </a:pPr>
            <a:endParaRPr lang="zh-CN" altLang="en-US"/>
          </a:p>
          <a:p>
            <a:pPr>
              <a:lnSpc>
                <a:spcPct val="80000"/>
              </a:lnSpc>
            </a:pPr>
            <a:r>
              <a:rPr lang="zh-CN" altLang="en-US"/>
              <a:t>或 三个以上的人或事物进行比较时，需用（容</a:t>
            </a:r>
          </a:p>
          <a:p>
            <a:pPr>
              <a:lnSpc>
                <a:spcPct val="80000"/>
              </a:lnSpc>
            </a:pPr>
            <a:r>
              <a:rPr lang="zh-CN" altLang="en-US"/>
              <a:t>词或副词）最高级。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11188" y="1733550"/>
            <a:ext cx="6556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/>
              <a:t>一</a:t>
            </a:r>
            <a:r>
              <a:rPr lang="en-US" altLang="zh-CN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95288" y="0"/>
            <a:ext cx="84248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/>
              <a:t>二</a:t>
            </a:r>
            <a:r>
              <a:rPr lang="en-US" altLang="zh-CN" sz="3600"/>
              <a:t>.</a:t>
            </a:r>
            <a:r>
              <a:rPr lang="zh-CN" altLang="en-US" sz="3200" b="1">
                <a:solidFill>
                  <a:srgbClr val="FF0000"/>
                </a:solidFill>
              </a:rPr>
              <a:t>形容词和副词比较级的构成，规则变化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0" y="1341438"/>
            <a:ext cx="44878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000FF"/>
                </a:solidFill>
              </a:rPr>
              <a:t>1.</a:t>
            </a:r>
            <a:r>
              <a:rPr lang="zh-CN" altLang="en-US" sz="3600" b="1">
                <a:solidFill>
                  <a:srgbClr val="0000FF"/>
                </a:solidFill>
              </a:rPr>
              <a:t>直接在词尾加</a:t>
            </a:r>
            <a:r>
              <a:rPr lang="en-US" altLang="zh-CN" sz="3600" b="1">
                <a:solidFill>
                  <a:srgbClr val="0000FF"/>
                </a:solidFill>
              </a:rPr>
              <a:t>-er</a:t>
            </a:r>
            <a:r>
              <a:rPr lang="zh-CN" altLang="en-US" sz="3600" b="1">
                <a:solidFill>
                  <a:srgbClr val="0000FF"/>
                </a:solidFill>
              </a:rPr>
              <a:t>。 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0" y="2659063"/>
            <a:ext cx="61960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000FF"/>
                </a:solidFill>
              </a:rPr>
              <a:t>2.</a:t>
            </a:r>
            <a:r>
              <a:rPr lang="zh-CN" altLang="en-US" sz="3600" b="1">
                <a:solidFill>
                  <a:srgbClr val="0000FF"/>
                </a:solidFill>
              </a:rPr>
              <a:t>以</a:t>
            </a:r>
            <a:r>
              <a:rPr lang="en-US" altLang="zh-CN" sz="3600" b="1">
                <a:solidFill>
                  <a:srgbClr val="0000FF"/>
                </a:solidFill>
              </a:rPr>
              <a:t>e</a:t>
            </a:r>
            <a:r>
              <a:rPr lang="zh-CN" altLang="en-US" sz="3600" b="1">
                <a:solidFill>
                  <a:srgbClr val="0000FF"/>
                </a:solidFill>
              </a:rPr>
              <a:t>结尾的直接在其后加</a:t>
            </a:r>
            <a:r>
              <a:rPr lang="en-US" altLang="zh-CN" sz="3600" b="1">
                <a:solidFill>
                  <a:srgbClr val="0000FF"/>
                </a:solidFill>
              </a:rPr>
              <a:t>-r</a:t>
            </a:r>
            <a:r>
              <a:rPr lang="zh-CN" altLang="en-US" sz="3600" b="1">
                <a:solidFill>
                  <a:srgbClr val="0000FF"/>
                </a:solidFill>
              </a:rPr>
              <a:t>。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79388" y="2133600"/>
            <a:ext cx="11763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40404"/>
                </a:solidFill>
              </a:rPr>
              <a:t>tall—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79388" y="3284538"/>
            <a:ext cx="1555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40404"/>
                </a:solidFill>
              </a:rPr>
              <a:t>nice—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79388" y="4076700"/>
            <a:ext cx="83724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</a:rPr>
              <a:t>3.</a:t>
            </a:r>
            <a:r>
              <a:rPr lang="zh-CN" altLang="en-US" sz="3200" b="1">
                <a:solidFill>
                  <a:srgbClr val="0000FF"/>
                </a:solidFill>
              </a:rPr>
              <a:t>以重读闭音节结尾并且末尾只有一个辅音字母，应先双写这个辅音字母再加 </a:t>
            </a:r>
            <a:r>
              <a:rPr lang="en-US" altLang="zh-CN" sz="3200" b="1">
                <a:solidFill>
                  <a:srgbClr val="0000FF"/>
                </a:solidFill>
              </a:rPr>
              <a:t>- er.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79388" y="5516563"/>
            <a:ext cx="1327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40404"/>
                </a:solidFill>
              </a:rPr>
              <a:t>big—</a:t>
            </a:r>
          </a:p>
        </p:txBody>
      </p:sp>
      <p:grpSp>
        <p:nvGrpSpPr>
          <p:cNvPr id="10249" name="Group 9"/>
          <p:cNvGrpSpPr>
            <a:grpSpLocks/>
          </p:cNvGrpSpPr>
          <p:nvPr/>
        </p:nvGrpSpPr>
        <p:grpSpPr bwMode="auto">
          <a:xfrm>
            <a:off x="2484438" y="2060575"/>
            <a:ext cx="2592387" cy="579438"/>
            <a:chOff x="2018" y="1099"/>
            <a:chExt cx="1633" cy="365"/>
          </a:xfrm>
        </p:grpSpPr>
        <p:sp>
          <p:nvSpPr>
            <p:cNvPr id="10250" name="Text Box 10"/>
            <p:cNvSpPr txBox="1">
              <a:spLocks noChangeArrowheads="1"/>
            </p:cNvSpPr>
            <p:nvPr/>
          </p:nvSpPr>
          <p:spPr bwMode="auto">
            <a:xfrm>
              <a:off x="2018" y="1099"/>
              <a:ext cx="1011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rgbClr val="040404"/>
                  </a:solidFill>
                </a:rPr>
                <a:t>short—</a:t>
              </a:r>
            </a:p>
          </p:txBody>
        </p:sp>
        <p:sp>
          <p:nvSpPr>
            <p:cNvPr id="10251" name="Line 11"/>
            <p:cNvSpPr>
              <a:spLocks noChangeShapeType="1"/>
            </p:cNvSpPr>
            <p:nvPr/>
          </p:nvSpPr>
          <p:spPr bwMode="auto">
            <a:xfrm>
              <a:off x="2971" y="1389"/>
              <a:ext cx="68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52" name="Group 12"/>
          <p:cNvGrpSpPr>
            <a:grpSpLocks/>
          </p:cNvGrpSpPr>
          <p:nvPr/>
        </p:nvGrpSpPr>
        <p:grpSpPr bwMode="auto">
          <a:xfrm>
            <a:off x="5508625" y="2060575"/>
            <a:ext cx="2538413" cy="579438"/>
            <a:chOff x="3775" y="1111"/>
            <a:chExt cx="1599" cy="365"/>
          </a:xfrm>
        </p:grpSpPr>
        <p:sp>
          <p:nvSpPr>
            <p:cNvPr id="10253" name="Text Box 13"/>
            <p:cNvSpPr txBox="1">
              <a:spLocks noChangeArrowheads="1"/>
            </p:cNvSpPr>
            <p:nvPr/>
          </p:nvSpPr>
          <p:spPr bwMode="auto">
            <a:xfrm>
              <a:off x="3775" y="1111"/>
              <a:ext cx="102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rgbClr val="040404"/>
                  </a:solidFill>
                </a:rPr>
                <a:t>small—</a:t>
              </a:r>
            </a:p>
          </p:txBody>
        </p:sp>
        <p:sp>
          <p:nvSpPr>
            <p:cNvPr id="10254" name="Line 14"/>
            <p:cNvSpPr>
              <a:spLocks noChangeShapeType="1"/>
            </p:cNvSpPr>
            <p:nvPr/>
          </p:nvSpPr>
          <p:spPr bwMode="auto">
            <a:xfrm>
              <a:off x="4694" y="1434"/>
              <a:ext cx="68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3924300" y="2060575"/>
            <a:ext cx="15827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40404"/>
                </a:solidFill>
              </a:rPr>
              <a:t>short</a:t>
            </a:r>
            <a:r>
              <a:rPr lang="en-US" altLang="zh-CN" sz="3200" b="1">
                <a:solidFill>
                  <a:srgbClr val="FE2A2F"/>
                </a:solidFill>
              </a:rPr>
              <a:t>er</a:t>
            </a:r>
          </a:p>
        </p:txBody>
      </p:sp>
      <p:grpSp>
        <p:nvGrpSpPr>
          <p:cNvPr id="10256" name="Group 16"/>
          <p:cNvGrpSpPr>
            <a:grpSpLocks/>
          </p:cNvGrpSpPr>
          <p:nvPr/>
        </p:nvGrpSpPr>
        <p:grpSpPr bwMode="auto">
          <a:xfrm>
            <a:off x="2771775" y="3328988"/>
            <a:ext cx="2397125" cy="579437"/>
            <a:chOff x="2005" y="1564"/>
            <a:chExt cx="1510" cy="365"/>
          </a:xfrm>
        </p:grpSpPr>
        <p:sp>
          <p:nvSpPr>
            <p:cNvPr id="10257" name="Text Box 17"/>
            <p:cNvSpPr txBox="1">
              <a:spLocks noChangeArrowheads="1"/>
            </p:cNvSpPr>
            <p:nvPr/>
          </p:nvSpPr>
          <p:spPr bwMode="auto">
            <a:xfrm>
              <a:off x="2005" y="1564"/>
              <a:ext cx="105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rgbClr val="040404"/>
                  </a:solidFill>
                </a:rPr>
                <a:t>large —</a:t>
              </a:r>
            </a:p>
          </p:txBody>
        </p:sp>
        <p:sp>
          <p:nvSpPr>
            <p:cNvPr id="10258" name="Line 18"/>
            <p:cNvSpPr>
              <a:spLocks noChangeShapeType="1"/>
            </p:cNvSpPr>
            <p:nvPr/>
          </p:nvSpPr>
          <p:spPr bwMode="auto">
            <a:xfrm>
              <a:off x="2971" y="1888"/>
              <a:ext cx="544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7596188" y="3279775"/>
            <a:ext cx="1530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40404"/>
                </a:solidFill>
              </a:rPr>
              <a:t>white</a:t>
            </a:r>
            <a:r>
              <a:rPr lang="en-US" altLang="zh-CN" sz="3600" b="1">
                <a:solidFill>
                  <a:srgbClr val="FE2A2F"/>
                </a:solidFill>
              </a:rPr>
              <a:t>r</a:t>
            </a:r>
          </a:p>
        </p:txBody>
      </p:sp>
      <p:grpSp>
        <p:nvGrpSpPr>
          <p:cNvPr id="10260" name="Group 20"/>
          <p:cNvGrpSpPr>
            <a:grpSpLocks/>
          </p:cNvGrpSpPr>
          <p:nvPr/>
        </p:nvGrpSpPr>
        <p:grpSpPr bwMode="auto">
          <a:xfrm>
            <a:off x="5867400" y="3357563"/>
            <a:ext cx="2466975" cy="641350"/>
            <a:chOff x="3775" y="1533"/>
            <a:chExt cx="1554" cy="404"/>
          </a:xfrm>
        </p:grpSpPr>
        <p:sp>
          <p:nvSpPr>
            <p:cNvPr id="10261" name="Text Box 21"/>
            <p:cNvSpPr txBox="1">
              <a:spLocks noChangeArrowheads="1"/>
            </p:cNvSpPr>
            <p:nvPr/>
          </p:nvSpPr>
          <p:spPr bwMode="auto">
            <a:xfrm>
              <a:off x="3775" y="1533"/>
              <a:ext cx="114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>
                  <a:solidFill>
                    <a:srgbClr val="040404"/>
                  </a:solidFill>
                </a:rPr>
                <a:t>white—</a:t>
              </a:r>
            </a:p>
          </p:txBody>
        </p:sp>
        <p:sp>
          <p:nvSpPr>
            <p:cNvPr id="10262" name="Line 22"/>
            <p:cNvSpPr>
              <a:spLocks noChangeShapeType="1"/>
            </p:cNvSpPr>
            <p:nvPr/>
          </p:nvSpPr>
          <p:spPr bwMode="auto">
            <a:xfrm>
              <a:off x="4740" y="1888"/>
              <a:ext cx="589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63" name="Group 23"/>
          <p:cNvGrpSpPr>
            <a:grpSpLocks/>
          </p:cNvGrpSpPr>
          <p:nvPr/>
        </p:nvGrpSpPr>
        <p:grpSpPr bwMode="auto">
          <a:xfrm>
            <a:off x="3059113" y="5656263"/>
            <a:ext cx="2374900" cy="641350"/>
            <a:chOff x="2064" y="2247"/>
            <a:chExt cx="1496" cy="404"/>
          </a:xfrm>
        </p:grpSpPr>
        <p:sp>
          <p:nvSpPr>
            <p:cNvPr id="10264" name="Text Box 24"/>
            <p:cNvSpPr txBox="1">
              <a:spLocks noChangeArrowheads="1"/>
            </p:cNvSpPr>
            <p:nvPr/>
          </p:nvSpPr>
          <p:spPr bwMode="auto">
            <a:xfrm>
              <a:off x="2064" y="2247"/>
              <a:ext cx="93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>
                  <a:solidFill>
                    <a:srgbClr val="040404"/>
                  </a:solidFill>
                </a:rPr>
                <a:t>thin—</a:t>
              </a:r>
            </a:p>
          </p:txBody>
        </p:sp>
        <p:sp>
          <p:nvSpPr>
            <p:cNvPr id="10265" name="Line 25"/>
            <p:cNvSpPr>
              <a:spLocks noChangeShapeType="1"/>
            </p:cNvSpPr>
            <p:nvPr/>
          </p:nvSpPr>
          <p:spPr bwMode="auto">
            <a:xfrm>
              <a:off x="2880" y="2614"/>
              <a:ext cx="68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7380288" y="5584825"/>
            <a:ext cx="1327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40404"/>
                </a:solidFill>
              </a:rPr>
              <a:t>fat</a:t>
            </a:r>
            <a:r>
              <a:rPr lang="en-US" altLang="zh-CN" sz="3600" b="1">
                <a:solidFill>
                  <a:srgbClr val="FE2A2F"/>
                </a:solidFill>
              </a:rPr>
              <a:t>ter</a:t>
            </a:r>
          </a:p>
        </p:txBody>
      </p:sp>
      <p:grpSp>
        <p:nvGrpSpPr>
          <p:cNvPr id="10267" name="Group 27"/>
          <p:cNvGrpSpPr>
            <a:grpSpLocks/>
          </p:cNvGrpSpPr>
          <p:nvPr/>
        </p:nvGrpSpPr>
        <p:grpSpPr bwMode="auto">
          <a:xfrm>
            <a:off x="6227763" y="5589588"/>
            <a:ext cx="1892300" cy="701675"/>
            <a:chOff x="3775" y="2183"/>
            <a:chExt cx="1192" cy="442"/>
          </a:xfrm>
        </p:grpSpPr>
        <p:sp>
          <p:nvSpPr>
            <p:cNvPr id="10268" name="Text Box 28"/>
            <p:cNvSpPr txBox="1">
              <a:spLocks noChangeArrowheads="1"/>
            </p:cNvSpPr>
            <p:nvPr/>
          </p:nvSpPr>
          <p:spPr bwMode="auto">
            <a:xfrm>
              <a:off x="3775" y="2183"/>
              <a:ext cx="828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4000" b="1">
                  <a:solidFill>
                    <a:srgbClr val="040404"/>
                  </a:solidFill>
                </a:rPr>
                <a:t>fat—</a:t>
              </a:r>
            </a:p>
          </p:txBody>
        </p:sp>
        <p:sp>
          <p:nvSpPr>
            <p:cNvPr id="10269" name="Line 29"/>
            <p:cNvSpPr>
              <a:spLocks noChangeShapeType="1"/>
            </p:cNvSpPr>
            <p:nvPr/>
          </p:nvSpPr>
          <p:spPr bwMode="auto">
            <a:xfrm>
              <a:off x="4468" y="2568"/>
              <a:ext cx="499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71" name="Text Box 31"/>
          <p:cNvSpPr txBox="1">
            <a:spLocks noChangeArrowheads="1"/>
          </p:cNvSpPr>
          <p:nvPr/>
        </p:nvSpPr>
        <p:spPr bwMode="auto">
          <a:xfrm>
            <a:off x="7019925" y="2060575"/>
            <a:ext cx="16065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40404"/>
                </a:solidFill>
              </a:rPr>
              <a:t>small</a:t>
            </a:r>
            <a:r>
              <a:rPr lang="en-US" altLang="zh-CN" sz="3200" b="1">
                <a:solidFill>
                  <a:srgbClr val="FE2A2F"/>
                </a:solidFill>
              </a:rPr>
              <a:t>er</a:t>
            </a:r>
          </a:p>
        </p:txBody>
      </p:sp>
      <p:sp>
        <p:nvSpPr>
          <p:cNvPr id="10272" name="Text Box 32"/>
          <p:cNvSpPr txBox="1">
            <a:spLocks noChangeArrowheads="1"/>
          </p:cNvSpPr>
          <p:nvPr/>
        </p:nvSpPr>
        <p:spPr bwMode="auto">
          <a:xfrm>
            <a:off x="4427538" y="5584825"/>
            <a:ext cx="1733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40404"/>
                </a:solidFill>
              </a:rPr>
              <a:t>thin</a:t>
            </a:r>
            <a:r>
              <a:rPr lang="en-US" altLang="zh-CN" sz="3600" b="1">
                <a:solidFill>
                  <a:srgbClr val="FE2A2F"/>
                </a:solidFill>
              </a:rPr>
              <a:t>ner</a:t>
            </a:r>
          </a:p>
        </p:txBody>
      </p:sp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4427538" y="3141663"/>
            <a:ext cx="145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40404"/>
                </a:solidFill>
              </a:rPr>
              <a:t>large</a:t>
            </a:r>
            <a:r>
              <a:rPr lang="en-US" altLang="zh-CN" sz="3600" b="1">
                <a:solidFill>
                  <a:srgbClr val="FE2A2F"/>
                </a:solidFill>
              </a:rPr>
              <a:t>r</a:t>
            </a:r>
          </a:p>
        </p:txBody>
      </p:sp>
      <p:sp>
        <p:nvSpPr>
          <p:cNvPr id="10275" name="Rectangle 35"/>
          <p:cNvSpPr>
            <a:spLocks noChangeArrowheads="1"/>
          </p:cNvSpPr>
          <p:nvPr/>
        </p:nvSpPr>
        <p:spPr bwMode="auto">
          <a:xfrm>
            <a:off x="1331913" y="2133600"/>
            <a:ext cx="11541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3200" b="1">
                <a:solidFill>
                  <a:srgbClr val="040404"/>
                </a:solidFill>
              </a:rPr>
              <a:t>tall</a:t>
            </a:r>
            <a:r>
              <a:rPr lang="en-US" altLang="zh-CN" sz="3200" b="1">
                <a:solidFill>
                  <a:srgbClr val="FF0000"/>
                </a:solidFill>
              </a:rPr>
              <a:t>er</a:t>
            </a:r>
          </a:p>
        </p:txBody>
      </p:sp>
      <p:sp>
        <p:nvSpPr>
          <p:cNvPr id="10276" name="Rectangle 36"/>
          <p:cNvSpPr>
            <a:spLocks noChangeArrowheads="1"/>
          </p:cNvSpPr>
          <p:nvPr/>
        </p:nvSpPr>
        <p:spPr bwMode="auto">
          <a:xfrm>
            <a:off x="1495425" y="3284538"/>
            <a:ext cx="1276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3600" b="1">
                <a:solidFill>
                  <a:srgbClr val="040404"/>
                </a:solidFill>
              </a:rPr>
              <a:t>nice</a:t>
            </a:r>
            <a:r>
              <a:rPr lang="en-US" altLang="zh-CN" sz="3600" b="1">
                <a:solidFill>
                  <a:srgbClr val="FF0000"/>
                </a:solidFill>
              </a:rPr>
              <a:t>r</a:t>
            </a:r>
          </a:p>
        </p:txBody>
      </p:sp>
      <p:sp>
        <p:nvSpPr>
          <p:cNvPr id="10277" name="Rectangle 37"/>
          <p:cNvSpPr>
            <a:spLocks noChangeArrowheads="1"/>
          </p:cNvSpPr>
          <p:nvPr/>
        </p:nvSpPr>
        <p:spPr bwMode="auto">
          <a:xfrm>
            <a:off x="1476375" y="5589588"/>
            <a:ext cx="1581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3600" b="1">
                <a:solidFill>
                  <a:srgbClr val="040404"/>
                </a:solidFill>
              </a:rPr>
              <a:t>big</a:t>
            </a:r>
            <a:r>
              <a:rPr lang="en-US" altLang="zh-CN" sz="3600" b="1">
                <a:solidFill>
                  <a:srgbClr val="FF0000"/>
                </a:solidFill>
              </a:rPr>
              <a:t>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4" grpId="0"/>
      <p:bldP spid="10246" grpId="0" autoUpdateAnimBg="0"/>
      <p:bldP spid="10247" grpId="0" autoUpdateAnimBg="0"/>
      <p:bldP spid="10248" grpId="0" autoUpdateAnimBg="0"/>
      <p:bldP spid="10255" grpId="0" autoUpdateAnimBg="0"/>
      <p:bldP spid="10259" grpId="0" autoUpdateAnimBg="0"/>
      <p:bldP spid="10266" grpId="0" autoUpdateAnimBg="0"/>
      <p:bldP spid="10271" grpId="0" autoUpdateAnimBg="0"/>
      <p:bldP spid="10272" grpId="0" autoUpdateAnimBg="0"/>
      <p:bldP spid="10273" grpId="0" autoUpdateAnimBg="0"/>
      <p:bldP spid="10275" grpId="0"/>
      <p:bldP spid="10276" grpId="0"/>
      <p:bldP spid="102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9388" y="476250"/>
            <a:ext cx="871378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0000FF"/>
                </a:solidFill>
              </a:rPr>
              <a:t>4.</a:t>
            </a:r>
            <a:r>
              <a:rPr lang="zh-CN" altLang="en-US" sz="4000" b="1">
                <a:solidFill>
                  <a:srgbClr val="0000FF"/>
                </a:solidFill>
              </a:rPr>
              <a:t>以“辅音字母</a:t>
            </a:r>
            <a:r>
              <a:rPr lang="en-US" altLang="zh-CN" sz="4000" b="1">
                <a:solidFill>
                  <a:srgbClr val="0000FF"/>
                </a:solidFill>
              </a:rPr>
              <a:t>+y”</a:t>
            </a:r>
            <a:r>
              <a:rPr lang="zh-CN" altLang="en-US" sz="4000" b="1">
                <a:solidFill>
                  <a:srgbClr val="0000FF"/>
                </a:solidFill>
              </a:rPr>
              <a:t>结尾的，先改“</a:t>
            </a:r>
            <a:r>
              <a:rPr lang="en-US" altLang="zh-CN" sz="4000" b="1">
                <a:solidFill>
                  <a:srgbClr val="0000FF"/>
                </a:solidFill>
              </a:rPr>
              <a:t>y”</a:t>
            </a:r>
            <a:r>
              <a:rPr lang="zh-CN" altLang="en-US" sz="4000" b="1">
                <a:solidFill>
                  <a:srgbClr val="0000FF"/>
                </a:solidFill>
              </a:rPr>
              <a:t>为“</a:t>
            </a:r>
            <a:r>
              <a:rPr lang="en-US" altLang="zh-CN" sz="4000" b="1">
                <a:solidFill>
                  <a:srgbClr val="0000FF"/>
                </a:solidFill>
              </a:rPr>
              <a:t>i”</a:t>
            </a:r>
            <a:r>
              <a:rPr lang="zh-CN" altLang="en-US" sz="4000" b="1">
                <a:solidFill>
                  <a:srgbClr val="0000FF"/>
                </a:solidFill>
              </a:rPr>
              <a:t>，再加</a:t>
            </a:r>
            <a:r>
              <a:rPr lang="en-US" altLang="zh-CN" sz="4000" b="1">
                <a:solidFill>
                  <a:srgbClr val="0000FF"/>
                </a:solidFill>
              </a:rPr>
              <a:t>-er</a:t>
            </a:r>
            <a:r>
              <a:rPr lang="zh-CN" altLang="en-US" sz="4000" b="1">
                <a:solidFill>
                  <a:srgbClr val="0000FF"/>
                </a:solidFill>
              </a:rPr>
              <a:t>。</a:t>
            </a:r>
            <a:endParaRPr lang="zh-CN" altLang="en-US" sz="2400" b="1">
              <a:solidFill>
                <a:srgbClr val="FF0000"/>
              </a:solidFill>
              <a:latin typeface="Times New Roman" pitchFamily="18" charset="0"/>
              <a:ea typeface="华文彩云" pitchFamily="2" charset="-122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79388" y="2133600"/>
            <a:ext cx="1784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40404"/>
                </a:solidFill>
              </a:rPr>
              <a:t>happy—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0" y="3644900"/>
            <a:ext cx="80438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</a:rPr>
              <a:t>5.</a:t>
            </a:r>
            <a:r>
              <a:rPr lang="zh-CN" altLang="en-US" sz="3200" b="1">
                <a:solidFill>
                  <a:srgbClr val="0000FF"/>
                </a:solidFill>
              </a:rPr>
              <a:t>多音节和部分双音节词在其前面加</a:t>
            </a:r>
            <a:r>
              <a:rPr lang="en-US" altLang="zh-CN" sz="3200" b="1">
                <a:solidFill>
                  <a:srgbClr val="0000FF"/>
                </a:solidFill>
              </a:rPr>
              <a:t>more</a:t>
            </a:r>
            <a:r>
              <a:rPr lang="zh-CN" altLang="en-US" sz="3200" b="1">
                <a:solidFill>
                  <a:srgbClr val="0000FF"/>
                </a:solidFill>
              </a:rPr>
              <a:t>。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68313" y="4216400"/>
            <a:ext cx="1987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40404"/>
                </a:solidFill>
              </a:rPr>
              <a:t>loudly—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435600" y="2060575"/>
            <a:ext cx="16049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40404"/>
                </a:solidFill>
              </a:rPr>
              <a:t>heav</a:t>
            </a:r>
            <a:r>
              <a:rPr lang="en-US" altLang="zh-CN" sz="3200" b="1">
                <a:solidFill>
                  <a:srgbClr val="FE2A2F"/>
                </a:solidFill>
              </a:rPr>
              <a:t>ier</a:t>
            </a:r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708400" y="2205038"/>
            <a:ext cx="2682875" cy="579437"/>
            <a:chOff x="2142" y="2971"/>
            <a:chExt cx="1690" cy="365"/>
          </a:xfrm>
        </p:grpSpPr>
        <p:sp>
          <p:nvSpPr>
            <p:cNvPr id="12297" name="Text Box 9"/>
            <p:cNvSpPr txBox="1">
              <a:spLocks noChangeArrowheads="1"/>
            </p:cNvSpPr>
            <p:nvPr/>
          </p:nvSpPr>
          <p:spPr bwMode="auto">
            <a:xfrm>
              <a:off x="2142" y="2971"/>
              <a:ext cx="109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rgbClr val="040404"/>
                  </a:solidFill>
                </a:rPr>
                <a:t>heavy—</a:t>
              </a:r>
            </a:p>
          </p:txBody>
        </p:sp>
        <p:sp>
          <p:nvSpPr>
            <p:cNvPr id="12298" name="Line 10"/>
            <p:cNvSpPr>
              <a:spLocks noChangeShapeType="1"/>
            </p:cNvSpPr>
            <p:nvPr/>
          </p:nvSpPr>
          <p:spPr bwMode="auto">
            <a:xfrm>
              <a:off x="3152" y="3294"/>
              <a:ext cx="68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1692275" y="2708275"/>
            <a:ext cx="13573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40404"/>
                </a:solidFill>
              </a:rPr>
              <a:t>eas</a:t>
            </a:r>
            <a:r>
              <a:rPr lang="en-US" altLang="zh-CN" sz="3200" b="1">
                <a:solidFill>
                  <a:srgbClr val="FE2A2F"/>
                </a:solidFill>
              </a:rPr>
              <a:t>ier</a:t>
            </a:r>
          </a:p>
        </p:txBody>
      </p:sp>
      <p:grpSp>
        <p:nvGrpSpPr>
          <p:cNvPr id="12300" name="Group 12"/>
          <p:cNvGrpSpPr>
            <a:grpSpLocks/>
          </p:cNvGrpSpPr>
          <p:nvPr/>
        </p:nvGrpSpPr>
        <p:grpSpPr bwMode="auto">
          <a:xfrm>
            <a:off x="323850" y="2924175"/>
            <a:ext cx="2324100" cy="519113"/>
            <a:chOff x="4092" y="2974"/>
            <a:chExt cx="1464" cy="327"/>
          </a:xfrm>
        </p:grpSpPr>
        <p:sp>
          <p:nvSpPr>
            <p:cNvPr id="12301" name="Text Box 13"/>
            <p:cNvSpPr txBox="1">
              <a:spLocks noChangeArrowheads="1"/>
            </p:cNvSpPr>
            <p:nvPr/>
          </p:nvSpPr>
          <p:spPr bwMode="auto">
            <a:xfrm>
              <a:off x="4092" y="2974"/>
              <a:ext cx="84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>
                  <a:solidFill>
                    <a:srgbClr val="040404"/>
                  </a:solidFill>
                </a:rPr>
                <a:t>easy—</a:t>
              </a:r>
            </a:p>
          </p:txBody>
        </p:sp>
        <p:sp>
          <p:nvSpPr>
            <p:cNvPr id="12302" name="Line 14"/>
            <p:cNvSpPr>
              <a:spLocks noChangeShapeType="1"/>
            </p:cNvSpPr>
            <p:nvPr/>
          </p:nvSpPr>
          <p:spPr bwMode="auto">
            <a:xfrm>
              <a:off x="5012" y="3249"/>
              <a:ext cx="544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3419475" y="4941888"/>
            <a:ext cx="38258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E2A2F"/>
                </a:solidFill>
              </a:rPr>
              <a:t>more</a:t>
            </a:r>
            <a:r>
              <a:rPr lang="en-US" altLang="zh-CN" sz="4000" b="1"/>
              <a:t>  </a:t>
            </a:r>
            <a:r>
              <a:rPr lang="en-US" altLang="zh-CN" sz="4000" b="1">
                <a:solidFill>
                  <a:srgbClr val="040404"/>
                </a:solidFill>
              </a:rPr>
              <a:t>beautiful</a:t>
            </a: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468313" y="4941888"/>
            <a:ext cx="2546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40404"/>
                </a:solidFill>
              </a:rPr>
              <a:t>beautiful—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4211638" y="5661025"/>
            <a:ext cx="3892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E2A2F"/>
                </a:solidFill>
              </a:rPr>
              <a:t>more</a:t>
            </a:r>
            <a:r>
              <a:rPr lang="en-US" altLang="zh-CN" sz="3600" b="1"/>
              <a:t>  </a:t>
            </a:r>
            <a:r>
              <a:rPr lang="en-US" altLang="zh-CN" sz="3600" b="1">
                <a:solidFill>
                  <a:srgbClr val="040404"/>
                </a:solidFill>
              </a:rPr>
              <a:t>interesting</a:t>
            </a: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395288" y="5589588"/>
            <a:ext cx="37973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040404"/>
                </a:solidFill>
              </a:rPr>
              <a:t>interesting——</a:t>
            </a:r>
          </a:p>
        </p:txBody>
      </p:sp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1908175" y="2133600"/>
            <a:ext cx="16494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3200" b="1">
                <a:solidFill>
                  <a:srgbClr val="040404"/>
                </a:solidFill>
              </a:rPr>
              <a:t>happ</a:t>
            </a:r>
            <a:r>
              <a:rPr lang="en-US" altLang="zh-CN" sz="3200" b="1">
                <a:solidFill>
                  <a:srgbClr val="FF0000"/>
                </a:solidFill>
              </a:rPr>
              <a:t>ier</a:t>
            </a:r>
          </a:p>
        </p:txBody>
      </p:sp>
      <p:sp>
        <p:nvSpPr>
          <p:cNvPr id="12310" name="Text Box 22"/>
          <p:cNvSpPr txBox="1">
            <a:spLocks noChangeArrowheads="1"/>
          </p:cNvSpPr>
          <p:nvPr/>
        </p:nvSpPr>
        <p:spPr bwMode="auto">
          <a:xfrm>
            <a:off x="2987675" y="4221163"/>
            <a:ext cx="30622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more loudly</a:t>
            </a:r>
          </a:p>
        </p:txBody>
      </p:sp>
      <p:sp>
        <p:nvSpPr>
          <p:cNvPr id="12311" name="Text Box 23"/>
          <p:cNvSpPr txBox="1">
            <a:spLocks noChangeArrowheads="1"/>
          </p:cNvSpPr>
          <p:nvPr/>
        </p:nvSpPr>
        <p:spPr bwMode="auto">
          <a:xfrm>
            <a:off x="611188" y="6216650"/>
            <a:ext cx="2419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40404"/>
                </a:solidFill>
              </a:rPr>
              <a:t>quietly-----</a:t>
            </a:r>
          </a:p>
        </p:txBody>
      </p: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3779838" y="6216650"/>
            <a:ext cx="302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E2A2F"/>
                </a:solidFill>
              </a:rPr>
              <a:t>more</a:t>
            </a:r>
            <a:r>
              <a:rPr lang="en-US" altLang="zh-CN" sz="3600" b="1"/>
              <a:t>  </a:t>
            </a:r>
            <a:r>
              <a:rPr lang="en-US" altLang="zh-CN" sz="3600" b="1">
                <a:solidFill>
                  <a:srgbClr val="040404"/>
                </a:solidFill>
              </a:rPr>
              <a:t>quietly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utoUpdateAnimBg="0"/>
      <p:bldP spid="12292" grpId="0" autoUpdateAnimBg="0"/>
      <p:bldP spid="12293" grpId="0" autoUpdateAnimBg="0"/>
      <p:bldP spid="12294" grpId="0" autoUpdateAnimBg="0"/>
      <p:bldP spid="12295" grpId="0" autoUpdateAnimBg="0"/>
      <p:bldP spid="12299" grpId="0" autoUpdateAnimBg="0"/>
      <p:bldP spid="12303" grpId="0" autoUpdateAnimBg="0"/>
      <p:bldP spid="12304" grpId="0"/>
      <p:bldP spid="12305" grpId="0" autoUpdateAnimBg="0"/>
      <p:bldP spid="12306" grpId="0"/>
      <p:bldP spid="12309" grpId="0"/>
      <p:bldP spid="12310" grpId="0" autoUpdateAnimBg="0"/>
      <p:bldP spid="12311" grpId="0" autoUpdateAnimBg="0"/>
      <p:bldP spid="1231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ECO017"/>
          <p:cNvPicPr>
            <a:picLocks noChangeAspect="1" noChangeArrowheads="1"/>
          </p:cNvPicPr>
          <p:nvPr/>
        </p:nvPicPr>
        <p:blipFill>
          <a:blip r:embed="rId2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4800"/>
            <a:ext cx="9448800" cy="716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981200" y="609600"/>
            <a:ext cx="6172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4400" b="1">
                <a:latin typeface="Times New Roman" pitchFamily="18" charset="0"/>
                <a:ea typeface="黑体" pitchFamily="49" charset="-122"/>
              </a:rPr>
              <a:t>比较级规则变化口诀</a:t>
            </a:r>
            <a:r>
              <a:rPr kumimoji="1" lang="zh-CN" altLang="en-US" sz="4400" b="1">
                <a:latin typeface="Times New Roman" pitchFamily="18" charset="0"/>
              </a:rPr>
              <a:t>：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371600" y="1447800"/>
            <a:ext cx="6553200" cy="350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3200" b="1">
                <a:latin typeface="黑体" pitchFamily="49" charset="-122"/>
                <a:ea typeface="黑体" pitchFamily="49" charset="-122"/>
              </a:rPr>
              <a:t>比较级有规律，一般词尾加</a:t>
            </a:r>
            <a:r>
              <a:rPr kumimoji="1" lang="en-US" altLang="zh-CN" sz="3200" b="1">
                <a:latin typeface="黑体" pitchFamily="49" charset="-122"/>
                <a:ea typeface="黑体" pitchFamily="49" charset="-122"/>
              </a:rPr>
              <a:t>er</a:t>
            </a:r>
            <a:r>
              <a:rPr kumimoji="1" lang="zh-CN" altLang="en-US" sz="3200" b="1">
                <a:latin typeface="黑体" pitchFamily="49" charset="-122"/>
                <a:ea typeface="黑体" pitchFamily="49" charset="-122"/>
              </a:rPr>
              <a:t>，</a:t>
            </a:r>
          </a:p>
          <a:p>
            <a:pPr>
              <a:spcBef>
                <a:spcPct val="50000"/>
              </a:spcBef>
            </a:pPr>
            <a:r>
              <a:rPr kumimoji="1" lang="zh-CN" altLang="en-US" sz="3200" b="1">
                <a:latin typeface="黑体" pitchFamily="49" charset="-122"/>
                <a:ea typeface="黑体" pitchFamily="49" charset="-122"/>
              </a:rPr>
              <a:t>词尾若是哑音</a:t>
            </a:r>
            <a:r>
              <a:rPr kumimoji="1" lang="en-US" altLang="zh-CN" sz="3200" b="1">
                <a:latin typeface="黑体" pitchFamily="49" charset="-122"/>
                <a:ea typeface="黑体" pitchFamily="49" charset="-122"/>
              </a:rPr>
              <a:t>e, </a:t>
            </a:r>
            <a:r>
              <a:rPr kumimoji="1" lang="zh-CN" altLang="en-US" sz="3200" b="1">
                <a:latin typeface="黑体" pitchFamily="49" charset="-122"/>
                <a:ea typeface="黑体" pitchFamily="49" charset="-122"/>
              </a:rPr>
              <a:t>直接加</a:t>
            </a:r>
            <a:r>
              <a:rPr kumimoji="1" lang="en-US" altLang="zh-CN" sz="3200" b="1">
                <a:latin typeface="黑体" pitchFamily="49" charset="-122"/>
                <a:ea typeface="黑体" pitchFamily="49" charset="-122"/>
              </a:rPr>
              <a:t>r</a:t>
            </a:r>
            <a:r>
              <a:rPr kumimoji="1" lang="zh-CN" altLang="en-US" sz="3200" b="1">
                <a:latin typeface="黑体" pitchFamily="49" charset="-122"/>
                <a:ea typeface="黑体" pitchFamily="49" charset="-122"/>
              </a:rPr>
              <a:t>就可以，</a:t>
            </a:r>
          </a:p>
          <a:p>
            <a:pPr>
              <a:spcBef>
                <a:spcPct val="50000"/>
              </a:spcBef>
            </a:pPr>
            <a:r>
              <a:rPr kumimoji="1" lang="zh-CN" altLang="en-US" sz="3200" b="1">
                <a:latin typeface="黑体" pitchFamily="49" charset="-122"/>
                <a:ea typeface="黑体" pitchFamily="49" charset="-122"/>
              </a:rPr>
              <a:t>重读闭音节， 末尾须双写，</a:t>
            </a:r>
          </a:p>
          <a:p>
            <a:pPr>
              <a:spcBef>
                <a:spcPct val="50000"/>
              </a:spcBef>
            </a:pPr>
            <a:r>
              <a:rPr kumimoji="1" lang="zh-CN" altLang="en-US" sz="3200" b="1">
                <a:latin typeface="黑体" pitchFamily="49" charset="-122"/>
                <a:ea typeface="黑体" pitchFamily="49" charset="-122"/>
              </a:rPr>
              <a:t>辅音字母加</a:t>
            </a:r>
            <a:r>
              <a:rPr kumimoji="1" lang="en-US" altLang="zh-CN" sz="3200" b="1">
                <a:latin typeface="黑体" pitchFamily="49" charset="-122"/>
                <a:ea typeface="黑体" pitchFamily="49" charset="-122"/>
              </a:rPr>
              <a:t>y, </a:t>
            </a:r>
            <a:r>
              <a:rPr kumimoji="1" lang="zh-CN" altLang="en-US" sz="3200" b="1">
                <a:latin typeface="黑体" pitchFamily="49" charset="-122"/>
                <a:ea typeface="黑体" pitchFamily="49" charset="-122"/>
              </a:rPr>
              <a:t>记得把</a:t>
            </a:r>
            <a:r>
              <a:rPr kumimoji="1" lang="en-US" altLang="zh-CN" sz="3200" b="1">
                <a:latin typeface="黑体" pitchFamily="49" charset="-122"/>
                <a:ea typeface="黑体" pitchFamily="49" charset="-122"/>
              </a:rPr>
              <a:t>y</a:t>
            </a:r>
            <a:r>
              <a:rPr kumimoji="1" lang="zh-CN" altLang="en-US" sz="3200" b="1">
                <a:latin typeface="黑体" pitchFamily="49" charset="-122"/>
                <a:ea typeface="黑体" pitchFamily="49" charset="-122"/>
              </a:rPr>
              <a:t>变为</a:t>
            </a:r>
            <a:r>
              <a:rPr kumimoji="1" lang="en-US" altLang="zh-CN" sz="3200" b="1">
                <a:latin typeface="黑体" pitchFamily="49" charset="-122"/>
                <a:ea typeface="黑体" pitchFamily="49" charset="-122"/>
              </a:rPr>
              <a:t>i</a:t>
            </a:r>
            <a:r>
              <a:rPr kumimoji="1" lang="zh-CN" altLang="en-US" sz="3200" b="1">
                <a:latin typeface="黑体" pitchFamily="49" charset="-122"/>
                <a:ea typeface="黑体" pitchFamily="49" charset="-122"/>
              </a:rPr>
              <a:t>加</a:t>
            </a:r>
            <a:r>
              <a:rPr kumimoji="1" lang="en-US" altLang="zh-CN" sz="3200" b="1">
                <a:latin typeface="黑体" pitchFamily="49" charset="-122"/>
                <a:ea typeface="黑体" pitchFamily="49" charset="-122"/>
              </a:rPr>
              <a:t>er,</a:t>
            </a:r>
          </a:p>
          <a:p>
            <a:pPr>
              <a:spcBef>
                <a:spcPct val="50000"/>
              </a:spcBef>
            </a:pPr>
            <a:r>
              <a:rPr kumimoji="1" lang="zh-CN" altLang="en-US" sz="3200" b="1">
                <a:latin typeface="黑体" pitchFamily="49" charset="-122"/>
                <a:ea typeface="黑体" pitchFamily="49" charset="-122"/>
              </a:rPr>
              <a:t>双，多有规律，原级前加</a:t>
            </a:r>
            <a:r>
              <a:rPr kumimoji="1" lang="en-US" altLang="zh-CN" sz="3200" b="1">
                <a:latin typeface="黑体" pitchFamily="49" charset="-122"/>
                <a:ea typeface="黑体" pitchFamily="49" charset="-122"/>
              </a:rPr>
              <a:t>more.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042988" y="765175"/>
            <a:ext cx="5400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3600">
              <a:latin typeface="Times New Roman" pitchFamily="18" charset="0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95288" y="692150"/>
            <a:ext cx="30241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chemeClr val="folHlink"/>
                </a:solidFill>
                <a:latin typeface="Times New Roman" pitchFamily="18" charset="0"/>
              </a:rPr>
              <a:t>规则变化：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0" y="2060575"/>
            <a:ext cx="23749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latin typeface="Times New Roman" pitchFamily="18" charset="0"/>
              </a:rPr>
              <a:t>单音节词和部分双音节词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0" y="4292600"/>
            <a:ext cx="24479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latin typeface="Times New Roman" pitchFamily="18" charset="0"/>
              </a:rPr>
              <a:t>多音节词和部分双音节词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843213" y="1125538"/>
            <a:ext cx="40322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3200">
                <a:latin typeface="Times New Roman" pitchFamily="18" charset="0"/>
              </a:rPr>
              <a:t>tall</a:t>
            </a:r>
            <a:r>
              <a:rPr kumimoji="1" lang="en-US" altLang="zh-CN" sz="3200">
                <a:solidFill>
                  <a:srgbClr val="FF3300"/>
                </a:solidFill>
                <a:latin typeface="Times New Roman" pitchFamily="18" charset="0"/>
              </a:rPr>
              <a:t>er </a:t>
            </a:r>
            <a:r>
              <a:rPr kumimoji="1" lang="en-US" altLang="zh-CN" sz="3200">
                <a:latin typeface="Times New Roman" pitchFamily="18" charset="0"/>
              </a:rPr>
              <a:t>long</a:t>
            </a:r>
            <a:r>
              <a:rPr kumimoji="1" lang="en-US" altLang="zh-CN" sz="3200">
                <a:solidFill>
                  <a:srgbClr val="FF3300"/>
                </a:solidFill>
                <a:latin typeface="Times New Roman" pitchFamily="18" charset="0"/>
              </a:rPr>
              <a:t>er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5219700" y="1125538"/>
            <a:ext cx="44275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3200">
                <a:latin typeface="Times New Roman" pitchFamily="18" charset="0"/>
              </a:rPr>
              <a:t>small</a:t>
            </a:r>
            <a:r>
              <a:rPr kumimoji="1" lang="en-US" altLang="zh-CN" sz="3200">
                <a:solidFill>
                  <a:srgbClr val="FF3300"/>
                </a:solidFill>
                <a:latin typeface="Times New Roman" pitchFamily="18" charset="0"/>
              </a:rPr>
              <a:t>er   </a:t>
            </a:r>
            <a:r>
              <a:rPr kumimoji="1" lang="en-US" altLang="zh-CN" sz="3200">
                <a:latin typeface="Times New Roman" pitchFamily="18" charset="0"/>
              </a:rPr>
              <a:t>young</a:t>
            </a:r>
            <a:r>
              <a:rPr kumimoji="1" lang="en-US" altLang="zh-CN" sz="3200">
                <a:solidFill>
                  <a:srgbClr val="FF3300"/>
                </a:solidFill>
                <a:latin typeface="Times New Roman" pitchFamily="18" charset="0"/>
              </a:rPr>
              <a:t>er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2843213" y="1989138"/>
            <a:ext cx="11525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>
                <a:latin typeface="Times New Roman" pitchFamily="18" charset="0"/>
              </a:rPr>
              <a:t>lat</a:t>
            </a:r>
            <a:r>
              <a:rPr kumimoji="1" lang="en-US" altLang="zh-CN" sz="3200">
                <a:solidFill>
                  <a:srgbClr val="800080"/>
                </a:solidFill>
                <a:latin typeface="Times New Roman" pitchFamily="18" charset="0"/>
              </a:rPr>
              <a:t>e</a:t>
            </a:r>
            <a:r>
              <a:rPr kumimoji="1" lang="en-US" altLang="zh-CN" sz="3200">
                <a:solidFill>
                  <a:srgbClr val="FF3300"/>
                </a:solidFill>
                <a:latin typeface="Times New Roman" pitchFamily="18" charset="0"/>
              </a:rPr>
              <a:t>r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3851275" y="1989138"/>
            <a:ext cx="17287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>
                <a:latin typeface="Times New Roman" pitchFamily="18" charset="0"/>
              </a:rPr>
              <a:t>fin</a:t>
            </a:r>
            <a:r>
              <a:rPr kumimoji="1" lang="en-US" altLang="zh-CN" sz="3200">
                <a:solidFill>
                  <a:srgbClr val="800080"/>
                </a:solidFill>
                <a:latin typeface="Times New Roman" pitchFamily="18" charset="0"/>
              </a:rPr>
              <a:t>e</a:t>
            </a:r>
            <a:r>
              <a:rPr kumimoji="1" lang="en-US" altLang="zh-CN" sz="3200">
                <a:solidFill>
                  <a:srgbClr val="FF3300"/>
                </a:solidFill>
                <a:latin typeface="Times New Roman" pitchFamily="18" charset="0"/>
              </a:rPr>
              <a:t>r</a:t>
            </a: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5148263" y="1989138"/>
            <a:ext cx="30241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3200">
                <a:latin typeface="Times New Roman" pitchFamily="18" charset="0"/>
              </a:rPr>
              <a:t>nic</a:t>
            </a:r>
            <a:r>
              <a:rPr kumimoji="1" lang="en-US" altLang="zh-CN" sz="3200">
                <a:solidFill>
                  <a:srgbClr val="800080"/>
                </a:solidFill>
                <a:latin typeface="Times New Roman" pitchFamily="18" charset="0"/>
              </a:rPr>
              <a:t>e</a:t>
            </a:r>
            <a:r>
              <a:rPr kumimoji="1" lang="en-US" altLang="zh-CN" sz="3200">
                <a:solidFill>
                  <a:srgbClr val="FF3300"/>
                </a:solidFill>
                <a:latin typeface="Times New Roman" pitchFamily="18" charset="0"/>
              </a:rPr>
              <a:t>r   </a:t>
            </a:r>
            <a:r>
              <a:rPr kumimoji="1" lang="en-US" altLang="zh-CN" sz="3200">
                <a:latin typeface="Times New Roman" pitchFamily="18" charset="0"/>
              </a:rPr>
              <a:t>larg</a:t>
            </a:r>
            <a:r>
              <a:rPr kumimoji="1" lang="en-US" altLang="zh-CN" sz="3200">
                <a:solidFill>
                  <a:srgbClr val="800080"/>
                </a:solidFill>
                <a:latin typeface="Times New Roman" pitchFamily="18" charset="0"/>
              </a:rPr>
              <a:t>e</a:t>
            </a:r>
            <a:r>
              <a:rPr kumimoji="1" lang="en-US" altLang="zh-CN" sz="3200">
                <a:solidFill>
                  <a:srgbClr val="FF3300"/>
                </a:solidFill>
                <a:latin typeface="Times New Roman" pitchFamily="18" charset="0"/>
              </a:rPr>
              <a:t>r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2771775" y="2708275"/>
            <a:ext cx="15113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>
                <a:latin typeface="Times New Roman" pitchFamily="18" charset="0"/>
              </a:rPr>
              <a:t>fa</a:t>
            </a:r>
            <a:r>
              <a:rPr kumimoji="1" lang="en-US" altLang="zh-CN" sz="2800">
                <a:solidFill>
                  <a:srgbClr val="0000FF"/>
                </a:solidFill>
                <a:latin typeface="Times New Roman" pitchFamily="18" charset="0"/>
              </a:rPr>
              <a:t>tt</a:t>
            </a:r>
            <a:r>
              <a:rPr kumimoji="1" lang="en-US" altLang="zh-CN" sz="2800">
                <a:solidFill>
                  <a:srgbClr val="FF3300"/>
                </a:solidFill>
                <a:latin typeface="Times New Roman" pitchFamily="18" charset="0"/>
              </a:rPr>
              <a:t>er</a:t>
            </a: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3851275" y="2708275"/>
            <a:ext cx="11318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>
                <a:latin typeface="Times New Roman" pitchFamily="18" charset="0"/>
              </a:rPr>
              <a:t>ho</a:t>
            </a:r>
            <a:r>
              <a:rPr kumimoji="1" lang="en-US" altLang="zh-CN" sz="3200">
                <a:solidFill>
                  <a:srgbClr val="0000FF"/>
                </a:solidFill>
                <a:latin typeface="Times New Roman" pitchFamily="18" charset="0"/>
              </a:rPr>
              <a:t>tt</a:t>
            </a:r>
            <a:r>
              <a:rPr kumimoji="1" lang="en-US" altLang="zh-CN" sz="3200">
                <a:solidFill>
                  <a:srgbClr val="FF3300"/>
                </a:solidFill>
                <a:latin typeface="Times New Roman" pitchFamily="18" charset="0"/>
              </a:rPr>
              <a:t>er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5148263" y="2708275"/>
            <a:ext cx="34559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3200">
                <a:latin typeface="Times New Roman" pitchFamily="18" charset="0"/>
              </a:rPr>
              <a:t>bi</a:t>
            </a:r>
            <a:r>
              <a:rPr kumimoji="1" lang="en-US" altLang="zh-CN" sz="3200">
                <a:solidFill>
                  <a:srgbClr val="0000FF"/>
                </a:solidFill>
                <a:latin typeface="Times New Roman" pitchFamily="18" charset="0"/>
              </a:rPr>
              <a:t>gg</a:t>
            </a:r>
            <a:r>
              <a:rPr kumimoji="1" lang="en-US" altLang="zh-CN" sz="3200">
                <a:solidFill>
                  <a:srgbClr val="FF3300"/>
                </a:solidFill>
                <a:latin typeface="Times New Roman" pitchFamily="18" charset="0"/>
              </a:rPr>
              <a:t>er  </a:t>
            </a:r>
            <a:r>
              <a:rPr kumimoji="1" lang="en-US" altLang="zh-CN" sz="3200">
                <a:latin typeface="Times New Roman" pitchFamily="18" charset="0"/>
              </a:rPr>
              <a:t>thi</a:t>
            </a:r>
            <a:r>
              <a:rPr kumimoji="1" lang="en-US" altLang="zh-CN" sz="3200">
                <a:solidFill>
                  <a:srgbClr val="0000FF"/>
                </a:solidFill>
                <a:latin typeface="Times New Roman" pitchFamily="18" charset="0"/>
              </a:rPr>
              <a:t>nn</a:t>
            </a:r>
            <a:r>
              <a:rPr kumimoji="1" lang="en-US" altLang="zh-CN" sz="3200">
                <a:solidFill>
                  <a:srgbClr val="FF3300"/>
                </a:solidFill>
                <a:latin typeface="Times New Roman" pitchFamily="18" charset="0"/>
              </a:rPr>
              <a:t>er</a:t>
            </a:r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2771775" y="3500438"/>
            <a:ext cx="1800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>
                <a:latin typeface="Times New Roman" pitchFamily="18" charset="0"/>
              </a:rPr>
              <a:t>laz</a:t>
            </a:r>
            <a:r>
              <a:rPr kumimoji="1" lang="en-US" altLang="zh-CN" sz="3200">
                <a:solidFill>
                  <a:srgbClr val="FF3300"/>
                </a:solidFill>
                <a:latin typeface="Times New Roman" pitchFamily="18" charset="0"/>
              </a:rPr>
              <a:t>ier</a:t>
            </a:r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3995738" y="3500438"/>
            <a:ext cx="13366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>
                <a:latin typeface="Times New Roman" pitchFamily="18" charset="0"/>
              </a:rPr>
              <a:t>earl</a:t>
            </a:r>
            <a:r>
              <a:rPr kumimoji="1" lang="en-US" altLang="zh-CN" sz="3200">
                <a:solidFill>
                  <a:srgbClr val="FF3300"/>
                </a:solidFill>
                <a:latin typeface="Times New Roman" pitchFamily="18" charset="0"/>
              </a:rPr>
              <a:t>ier</a:t>
            </a:r>
          </a:p>
        </p:txBody>
      </p:sp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5364163" y="3500438"/>
            <a:ext cx="34559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3200">
                <a:latin typeface="Times New Roman" pitchFamily="18" charset="0"/>
              </a:rPr>
              <a:t>heav</a:t>
            </a:r>
            <a:r>
              <a:rPr kumimoji="1" lang="en-US" altLang="zh-CN" sz="3200">
                <a:solidFill>
                  <a:srgbClr val="FF3300"/>
                </a:solidFill>
                <a:latin typeface="Times New Roman" pitchFamily="18" charset="0"/>
              </a:rPr>
              <a:t>ier  </a:t>
            </a:r>
            <a:r>
              <a:rPr kumimoji="1" lang="en-US" altLang="zh-CN" sz="3200">
                <a:latin typeface="Times New Roman" pitchFamily="18" charset="0"/>
              </a:rPr>
              <a:t>happ</a:t>
            </a:r>
            <a:r>
              <a:rPr kumimoji="1" lang="en-US" altLang="zh-CN" sz="3200">
                <a:solidFill>
                  <a:srgbClr val="FF3300"/>
                </a:solidFill>
                <a:latin typeface="Times New Roman" pitchFamily="18" charset="0"/>
              </a:rPr>
              <a:t>ier</a:t>
            </a:r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2627313" y="4652963"/>
            <a:ext cx="39608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>
                <a:solidFill>
                  <a:srgbClr val="FF0000"/>
                </a:solidFill>
                <a:latin typeface="Times New Roman" pitchFamily="18" charset="0"/>
              </a:rPr>
              <a:t>more</a:t>
            </a:r>
            <a:r>
              <a:rPr kumimoji="1" lang="en-US" altLang="zh-CN" sz="2800">
                <a:latin typeface="Times New Roman" pitchFamily="18" charset="0"/>
              </a:rPr>
              <a:t>  beautiful</a:t>
            </a:r>
          </a:p>
        </p:txBody>
      </p:sp>
      <p:sp>
        <p:nvSpPr>
          <p:cNvPr id="16404" name="Text Box 20"/>
          <p:cNvSpPr txBox="1">
            <a:spLocks noChangeArrowheads="1"/>
          </p:cNvSpPr>
          <p:nvPr/>
        </p:nvSpPr>
        <p:spPr bwMode="auto">
          <a:xfrm>
            <a:off x="5183188" y="4652963"/>
            <a:ext cx="39608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>
                <a:solidFill>
                  <a:srgbClr val="FF0000"/>
                </a:solidFill>
                <a:latin typeface="Times New Roman" pitchFamily="18" charset="0"/>
              </a:rPr>
              <a:t>more </a:t>
            </a:r>
            <a:r>
              <a:rPr kumimoji="1" lang="en-US" altLang="zh-CN" sz="2800">
                <a:latin typeface="Times New Roman" pitchFamily="18" charset="0"/>
              </a:rPr>
              <a:t> serious</a:t>
            </a:r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2268538" y="1125538"/>
            <a:ext cx="66960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>
                <a:latin typeface="Times New Roman" pitchFamily="18" charset="0"/>
              </a:rPr>
              <a:t>I.___________________________</a:t>
            </a:r>
          </a:p>
        </p:txBody>
      </p:sp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2268538" y="1989138"/>
            <a:ext cx="66960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>
                <a:latin typeface="Times New Roman" pitchFamily="18" charset="0"/>
              </a:rPr>
              <a:t>II.___________________________</a:t>
            </a:r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2124075" y="2781300"/>
            <a:ext cx="66960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>
                <a:latin typeface="Times New Roman" pitchFamily="18" charset="0"/>
              </a:rPr>
              <a:t>III.___________________________</a:t>
            </a:r>
          </a:p>
        </p:txBody>
      </p:sp>
      <p:sp>
        <p:nvSpPr>
          <p:cNvPr id="16409" name="Text Box 25"/>
          <p:cNvSpPr txBox="1">
            <a:spLocks noChangeArrowheads="1"/>
          </p:cNvSpPr>
          <p:nvPr/>
        </p:nvSpPr>
        <p:spPr bwMode="auto">
          <a:xfrm>
            <a:off x="1979613" y="3573463"/>
            <a:ext cx="66960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>
                <a:latin typeface="Times New Roman" pitchFamily="18" charset="0"/>
              </a:rPr>
              <a:t>IV.___________________________</a:t>
            </a:r>
          </a:p>
        </p:txBody>
      </p:sp>
      <p:sp>
        <p:nvSpPr>
          <p:cNvPr id="16410" name="Text Box 26"/>
          <p:cNvSpPr txBox="1">
            <a:spLocks noChangeArrowheads="1"/>
          </p:cNvSpPr>
          <p:nvPr/>
        </p:nvSpPr>
        <p:spPr bwMode="auto">
          <a:xfrm>
            <a:off x="2124075" y="4581525"/>
            <a:ext cx="66960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>
                <a:latin typeface="Times New Roman" pitchFamily="18" charset="0"/>
              </a:rPr>
              <a:t>V.___________________________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1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8" dur="2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3" dur="20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90" grpId="0"/>
      <p:bldP spid="16391" grpId="0"/>
      <p:bldP spid="16392" grpId="0"/>
      <p:bldP spid="16393" grpId="0"/>
      <p:bldP spid="16394" grpId="0"/>
      <p:bldP spid="16395" grpId="0"/>
      <p:bldP spid="16396" grpId="0"/>
      <p:bldP spid="16397" grpId="0"/>
      <p:bldP spid="16398" grpId="0"/>
      <p:bldP spid="16399" grpId="0"/>
      <p:bldP spid="16400" grpId="0"/>
      <p:bldP spid="16401" grpId="0"/>
      <p:bldP spid="16402" grpId="0"/>
      <p:bldP spid="16403" grpId="0"/>
      <p:bldP spid="16404" grpId="0"/>
      <p:bldP spid="16406" grpId="0"/>
      <p:bldP spid="16407" grpId="0"/>
      <p:bldP spid="16408" grpId="0"/>
      <p:bldP spid="16409" grpId="0"/>
      <p:bldP spid="164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260350"/>
            <a:ext cx="9685338" cy="460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3200" b="1">
                <a:solidFill>
                  <a:srgbClr val="FF0000"/>
                </a:solidFill>
              </a:rPr>
              <a:t>三</a:t>
            </a:r>
            <a:r>
              <a:rPr kumimoji="1" lang="en-US" altLang="zh-CN" sz="3200" b="1">
                <a:solidFill>
                  <a:srgbClr val="FF0000"/>
                </a:solidFill>
              </a:rPr>
              <a:t>.</a:t>
            </a:r>
            <a:r>
              <a:rPr lang="zh-CN" altLang="en-US" sz="3200" b="1">
                <a:solidFill>
                  <a:srgbClr val="FF0000"/>
                </a:solidFill>
              </a:rPr>
              <a:t>不规则变化 </a:t>
            </a:r>
            <a:r>
              <a:rPr lang="en-US" altLang="zh-CN" sz="3200" b="1">
                <a:solidFill>
                  <a:srgbClr val="FF0000"/>
                </a:solidFill>
              </a:rPr>
              <a:t>–</a:t>
            </a:r>
            <a:r>
              <a:rPr lang="zh-CN" altLang="en-US" sz="3200" b="1">
                <a:solidFill>
                  <a:srgbClr val="FF0000"/>
                </a:solidFill>
              </a:rPr>
              <a:t>需要单独记忆</a:t>
            </a:r>
            <a:r>
              <a:rPr lang="zh-CN" altLang="en-US" sz="3600" b="1">
                <a:solidFill>
                  <a:srgbClr val="FF0000"/>
                </a:solidFill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en-US" altLang="zh-CN" sz="3200" b="1">
                <a:solidFill>
                  <a:srgbClr val="040404"/>
                </a:solidFill>
              </a:rPr>
              <a:t>bad / badly/ill – worse </a:t>
            </a:r>
          </a:p>
          <a:p>
            <a:pPr>
              <a:lnSpc>
                <a:spcPct val="130000"/>
              </a:lnSpc>
            </a:pPr>
            <a:r>
              <a:rPr lang="en-US" altLang="zh-CN" sz="3200" b="1">
                <a:solidFill>
                  <a:srgbClr val="040404"/>
                </a:solidFill>
              </a:rPr>
              <a:t> many / much – more </a:t>
            </a:r>
          </a:p>
          <a:p>
            <a:pPr>
              <a:lnSpc>
                <a:spcPct val="130000"/>
              </a:lnSpc>
            </a:pPr>
            <a:r>
              <a:rPr lang="en-US" altLang="zh-CN" sz="3200" b="1">
                <a:solidFill>
                  <a:srgbClr val="040404"/>
                </a:solidFill>
              </a:rPr>
              <a:t>good / well – better </a:t>
            </a:r>
          </a:p>
          <a:p>
            <a:pPr>
              <a:lnSpc>
                <a:spcPct val="130000"/>
              </a:lnSpc>
            </a:pPr>
            <a:r>
              <a:rPr lang="en-US" altLang="zh-CN" sz="3200" b="1">
                <a:solidFill>
                  <a:srgbClr val="040404"/>
                </a:solidFill>
              </a:rPr>
              <a:t> old—older/elder</a:t>
            </a:r>
          </a:p>
          <a:p>
            <a:pPr>
              <a:lnSpc>
                <a:spcPct val="130000"/>
              </a:lnSpc>
            </a:pPr>
            <a:r>
              <a:rPr lang="en-US" altLang="zh-CN" sz="3200" b="1">
                <a:solidFill>
                  <a:srgbClr val="040404"/>
                </a:solidFill>
              </a:rPr>
              <a:t> far – farther / further </a:t>
            </a:r>
          </a:p>
          <a:p>
            <a:pPr>
              <a:lnSpc>
                <a:spcPct val="130000"/>
              </a:lnSpc>
            </a:pPr>
            <a:r>
              <a:rPr lang="en-US" altLang="zh-CN" sz="3200" b="1">
                <a:solidFill>
                  <a:srgbClr val="040404"/>
                </a:solidFill>
              </a:rPr>
              <a:t>little – less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4751388" y="981075"/>
            <a:ext cx="4392612" cy="497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合二为一共三对，</a:t>
            </a:r>
          </a:p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rgbClr val="0000FF"/>
                </a:solidFill>
                <a:latin typeface="Times New Roman" pitchFamily="18" charset="0"/>
                <a:ea typeface="华文行楷" pitchFamily="2" charset="-122"/>
              </a:rPr>
              <a:t>坏</a:t>
            </a:r>
            <a:r>
              <a:rPr kumimoji="1" lang="zh-CN" altLang="en-US" sz="32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、</a:t>
            </a:r>
            <a:r>
              <a:rPr kumimoji="1" lang="zh-CN" altLang="en-US" sz="3200" b="1">
                <a:solidFill>
                  <a:srgbClr val="0000FF"/>
                </a:solidFill>
                <a:latin typeface="Times New Roman" pitchFamily="18" charset="0"/>
                <a:ea typeface="华文行楷" pitchFamily="2" charset="-122"/>
              </a:rPr>
              <a:t>病</a:t>
            </a:r>
            <a:r>
              <a:rPr kumimoji="1" lang="zh-CN" altLang="en-US" sz="32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、两</a:t>
            </a:r>
            <a:r>
              <a:rPr kumimoji="1" lang="zh-CN" altLang="en-US" sz="3200" b="1">
                <a:solidFill>
                  <a:srgbClr val="0000FF"/>
                </a:solidFill>
                <a:latin typeface="Times New Roman" pitchFamily="18" charset="0"/>
                <a:ea typeface="华文行楷" pitchFamily="2" charset="-122"/>
              </a:rPr>
              <a:t>多</a:t>
            </a:r>
            <a:r>
              <a:rPr kumimoji="1" lang="zh-CN" altLang="en-US" sz="32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并两</a:t>
            </a:r>
            <a:r>
              <a:rPr kumimoji="1" lang="zh-CN" altLang="en-US" sz="3200" b="1">
                <a:solidFill>
                  <a:srgbClr val="0000FF"/>
                </a:solidFill>
                <a:latin typeface="Times New Roman" pitchFamily="18" charset="0"/>
                <a:ea typeface="华文行楷" pitchFamily="2" charset="-122"/>
              </a:rPr>
              <a:t>好</a:t>
            </a:r>
          </a:p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一分为二有两个，</a:t>
            </a:r>
          </a:p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一是</a:t>
            </a:r>
            <a:r>
              <a:rPr kumimoji="1" lang="zh-CN" altLang="en-US" sz="3200" b="1">
                <a:solidFill>
                  <a:srgbClr val="0000FF"/>
                </a:solidFill>
                <a:latin typeface="Times New Roman" pitchFamily="18" charset="0"/>
                <a:ea typeface="华文行楷" pitchFamily="2" charset="-122"/>
              </a:rPr>
              <a:t>远</a:t>
            </a:r>
            <a:r>
              <a:rPr kumimoji="1" lang="zh-CN" altLang="en-US" sz="32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来二是</a:t>
            </a:r>
            <a:r>
              <a:rPr kumimoji="1" lang="zh-CN" altLang="en-US" sz="3200" b="1">
                <a:solidFill>
                  <a:srgbClr val="0000FF"/>
                </a:solidFill>
                <a:latin typeface="Times New Roman" pitchFamily="18" charset="0"/>
                <a:ea typeface="华文行楷" pitchFamily="2" charset="-122"/>
              </a:rPr>
              <a:t>老</a:t>
            </a:r>
            <a:r>
              <a:rPr kumimoji="1" lang="zh-CN" altLang="en-US" sz="32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，</a:t>
            </a:r>
          </a:p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还有一词含双义，</a:t>
            </a:r>
          </a:p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只记</a:t>
            </a:r>
            <a:r>
              <a:rPr kumimoji="1" lang="zh-CN" altLang="en-US" sz="3200" b="1">
                <a:solidFill>
                  <a:srgbClr val="0000FF"/>
                </a:solidFill>
                <a:latin typeface="Times New Roman" pitchFamily="18" charset="0"/>
                <a:ea typeface="华文行楷" pitchFamily="2" charset="-122"/>
              </a:rPr>
              <a:t>少</a:t>
            </a:r>
            <a:r>
              <a:rPr kumimoji="1" lang="zh-CN" altLang="en-US" sz="32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来不记小</a:t>
            </a:r>
          </a:p>
          <a:p>
            <a:pPr>
              <a:spcBef>
                <a:spcPct val="50000"/>
              </a:spcBef>
            </a:pPr>
            <a:endParaRPr kumimoji="1" lang="en-US" altLang="zh-CN" sz="3200" b="1">
              <a:solidFill>
                <a:srgbClr val="FF0000"/>
              </a:solidFill>
              <a:latin typeface="Times New Roman" pitchFamily="18" charset="0"/>
              <a:ea typeface="华文行楷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1403</Words>
  <Application>Microsoft Office PowerPoint</Application>
  <PresentationFormat>全屏显示(4:3)</PresentationFormat>
  <Paragraphs>281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8" baseType="lpstr">
      <vt:lpstr>Arial</vt:lpstr>
      <vt:lpstr>宋体</vt:lpstr>
      <vt:lpstr>Times New Roman</vt:lpstr>
      <vt:lpstr>华文彩云</vt:lpstr>
      <vt:lpstr>黑体</vt:lpstr>
      <vt:lpstr>华文行楷</vt:lpstr>
      <vt:lpstr>Berlin Sans FB Demi</vt:lpstr>
      <vt:lpstr>Arial Black</vt:lpstr>
      <vt:lpstr>隶书</vt:lpstr>
      <vt:lpstr>Calibri</vt:lpstr>
      <vt:lpstr>Annifont</vt:lpstr>
      <vt:lpstr>Broadway</vt:lpstr>
      <vt:lpstr>Berlin Sans FB</vt:lpstr>
      <vt:lpstr>幼圆</vt:lpstr>
      <vt:lpstr>Calligraph421 BT</vt:lpstr>
      <vt:lpstr>默认设计模板</vt:lpstr>
      <vt:lpstr>PowerPoint 演示文稿</vt:lpstr>
      <vt:lpstr>PowerPoint 演示文稿</vt:lpstr>
      <vt:lpstr>PowerPoint 演示文稿</vt:lpstr>
      <vt:lpstr>形容词和副词的比较级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畅想科技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形容词和副词的比较级</dc:title>
  <dc:creator>石秀峰</dc:creator>
  <cp:lastModifiedBy>user</cp:lastModifiedBy>
  <cp:revision>6</cp:revision>
  <dcterms:created xsi:type="dcterms:W3CDTF">2013-09-21T13:12:43Z</dcterms:created>
  <dcterms:modified xsi:type="dcterms:W3CDTF">2015-08-12T06:35:00Z</dcterms:modified>
</cp:coreProperties>
</file>